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67" r:id="rId2"/>
    <p:sldId id="265" r:id="rId3"/>
    <p:sldId id="266" r:id="rId4"/>
    <p:sldId id="268" r:id="rId5"/>
    <p:sldId id="256" r:id="rId6"/>
    <p:sldId id="257" r:id="rId7"/>
    <p:sldId id="258" r:id="rId8"/>
    <p:sldId id="259" r:id="rId9"/>
    <p:sldId id="263" r:id="rId10"/>
    <p:sldId id="264" r:id="rId11"/>
    <p:sldId id="260" r:id="rId12"/>
    <p:sldId id="261" r:id="rId13"/>
    <p:sldId id="269" r:id="rId14"/>
    <p:sldId id="270" r:id="rId1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5" d="100"/>
          <a:sy n="105" d="100"/>
        </p:scale>
        <p:origin x="-1620" y="-7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8DC178F-D265-4D50-91B8-D15525A2BA08}" type="datetimeFigureOut">
              <a:rPr lang="ru-RU" smtClean="0"/>
              <a:pPr/>
              <a:t>05.11.2022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AB8397F-2E16-45B0-B509-37599E2712BD}" type="slidenum">
              <a:rPr lang="ru-RU" smtClean="0"/>
              <a:pPr/>
              <a:t>‹#›</a:t>
            </a:fld>
            <a:endParaRPr lang="ru-RU"/>
          </a:p>
        </p:txBody>
      </p:sp>
    </p:spTree>
    <p:extLst>
      <p:ext uri="{BB962C8B-B14F-4D97-AF65-F5344CB8AC3E}">
        <p14:creationId xmlns:p14="http://schemas.microsoft.com/office/powerpoint/2010/main" xmlns="" val="4430315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CAB8397F-2E16-45B0-B509-37599E2712BD}" type="slidenum">
              <a:rPr lang="ru-RU" smtClean="0"/>
              <a:pPr/>
              <a:t>1</a:t>
            </a:fld>
            <a:endParaRPr lang="ru-RU"/>
          </a:p>
        </p:txBody>
      </p:sp>
    </p:spTree>
    <p:extLst>
      <p:ext uri="{BB962C8B-B14F-4D97-AF65-F5344CB8AC3E}">
        <p14:creationId xmlns:p14="http://schemas.microsoft.com/office/powerpoint/2010/main" xmlns="" val="24757438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DA7FA7CA-611C-4AFC-9B6C-6CEA384C9A56}" type="datetimeFigureOut">
              <a:rPr lang="ru-RU" smtClean="0"/>
              <a:pPr/>
              <a:t>05.11.2022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3974D35-FCBD-4B52-8427-6DC974CA7756}"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A7FA7CA-611C-4AFC-9B6C-6CEA384C9A56}" type="datetimeFigureOut">
              <a:rPr lang="ru-RU" smtClean="0"/>
              <a:pPr/>
              <a:t>05.11.2022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3974D35-FCBD-4B52-8427-6DC974CA7756}"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A7FA7CA-611C-4AFC-9B6C-6CEA384C9A56}" type="datetimeFigureOut">
              <a:rPr lang="ru-RU" smtClean="0"/>
              <a:pPr/>
              <a:t>05.11.2022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3974D35-FCBD-4B52-8427-6DC974CA7756}"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A7FA7CA-611C-4AFC-9B6C-6CEA384C9A56}" type="datetimeFigureOut">
              <a:rPr lang="ru-RU" smtClean="0"/>
              <a:pPr/>
              <a:t>05.11.2022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3974D35-FCBD-4B52-8427-6DC974CA7756}"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DA7FA7CA-611C-4AFC-9B6C-6CEA384C9A56}" type="datetimeFigureOut">
              <a:rPr lang="ru-RU" smtClean="0"/>
              <a:pPr/>
              <a:t>05.11.2022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3974D35-FCBD-4B52-8427-6DC974CA7756}"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DA7FA7CA-611C-4AFC-9B6C-6CEA384C9A56}" type="datetimeFigureOut">
              <a:rPr lang="ru-RU" smtClean="0"/>
              <a:pPr/>
              <a:t>05.11.2022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3974D35-FCBD-4B52-8427-6DC974CA7756}"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DA7FA7CA-611C-4AFC-9B6C-6CEA384C9A56}" type="datetimeFigureOut">
              <a:rPr lang="ru-RU" smtClean="0"/>
              <a:pPr/>
              <a:t>05.11.2022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3974D35-FCBD-4B52-8427-6DC974CA7756}"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DA7FA7CA-611C-4AFC-9B6C-6CEA384C9A56}" type="datetimeFigureOut">
              <a:rPr lang="ru-RU" smtClean="0"/>
              <a:pPr/>
              <a:t>05.11.2022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3974D35-FCBD-4B52-8427-6DC974CA7756}"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DA7FA7CA-611C-4AFC-9B6C-6CEA384C9A56}" type="datetimeFigureOut">
              <a:rPr lang="ru-RU" smtClean="0"/>
              <a:pPr/>
              <a:t>05.11.2022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3974D35-FCBD-4B52-8427-6DC974CA7756}"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DA7FA7CA-611C-4AFC-9B6C-6CEA384C9A56}" type="datetimeFigureOut">
              <a:rPr lang="ru-RU" smtClean="0"/>
              <a:pPr/>
              <a:t>05.11.2022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3974D35-FCBD-4B52-8427-6DC974CA7756}"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DA7FA7CA-611C-4AFC-9B6C-6CEA384C9A56}" type="datetimeFigureOut">
              <a:rPr lang="ru-RU" smtClean="0"/>
              <a:pPr/>
              <a:t>05.11.2022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3974D35-FCBD-4B52-8427-6DC974CA7756}"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7FA7CA-611C-4AFC-9B6C-6CEA384C9A56}" type="datetimeFigureOut">
              <a:rPr lang="ru-RU" smtClean="0"/>
              <a:pPr/>
              <a:t>05.11.2022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974D35-FCBD-4B52-8427-6DC974CA7756}"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nanoplankton.ru/" TargetMode="External"/><Relationship Id="rId2" Type="http://schemas.openxmlformats.org/officeDocument/2006/relationships/hyperlink" Target="http://www.rusnanonet.ru/"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a:bodyPr>
          <a:lstStyle/>
          <a:p>
            <a:pPr algn="ctr">
              <a:buNone/>
            </a:pPr>
            <a:r>
              <a:rPr lang="kk-KZ" sz="4000" b="1" dirty="0" smtClean="0"/>
              <a:t>Наноқұрылымданған жүйелердің химиясы</a:t>
            </a:r>
          </a:p>
          <a:p>
            <a:pPr algn="ctr">
              <a:buNone/>
            </a:pPr>
            <a:endParaRPr lang="kk-KZ" altLang="sma-NO" dirty="0" smtClean="0"/>
          </a:p>
          <a:p>
            <a:pPr algn="ctr">
              <a:buNone/>
            </a:pPr>
            <a:r>
              <a:rPr lang="kk-KZ" altLang="sma-NO" dirty="0" smtClean="0"/>
              <a:t>Оспанова Жанар Бесембаевна</a:t>
            </a:r>
            <a:r>
              <a:rPr lang="en-US" altLang="sma-NO" dirty="0" smtClean="0"/>
              <a:t>, </a:t>
            </a:r>
            <a:br>
              <a:rPr lang="en-US" altLang="sma-NO" dirty="0" smtClean="0"/>
            </a:br>
            <a:r>
              <a:rPr lang="ru-RU" altLang="sma-NO" sz="2000" dirty="0" smtClean="0"/>
              <a:t> </a:t>
            </a:r>
            <a:r>
              <a:rPr lang="ru-RU" altLang="sma-NO" sz="2000" dirty="0" err="1" smtClean="0"/>
              <a:t>Әл-Фараби атындағы ҚазҰУ</a:t>
            </a:r>
            <a:r>
              <a:rPr lang="ru-RU" altLang="sma-NO" sz="2000" dirty="0" smtClean="0"/>
              <a:t> </a:t>
            </a:r>
          </a:p>
          <a:p>
            <a:pPr algn="ctr">
              <a:buNone/>
            </a:pPr>
            <a:r>
              <a:rPr lang="ru-RU" altLang="sma-NO" sz="2000" dirty="0" smtClean="0"/>
              <a:t>Химия </a:t>
            </a:r>
            <a:r>
              <a:rPr lang="ru-RU" altLang="sma-NO" sz="2000" dirty="0" err="1" smtClean="0"/>
              <a:t>және химиялық </a:t>
            </a:r>
            <a:r>
              <a:rPr lang="ru-RU" altLang="sma-NO" sz="2000" dirty="0" smtClean="0"/>
              <a:t>технология </a:t>
            </a:r>
            <a:r>
              <a:rPr lang="ru-RU" altLang="sma-NO" sz="2000" dirty="0" err="1" smtClean="0"/>
              <a:t>факультеті</a:t>
            </a:r>
            <a:r>
              <a:rPr lang="ru-RU" altLang="sma-NO" sz="2000" dirty="0" smtClean="0"/>
              <a:t> </a:t>
            </a:r>
            <a:r>
              <a:rPr lang="ru-RU" altLang="sma-NO" sz="2000" dirty="0" err="1" smtClean="0"/>
              <a:t>Аналитикалық</a:t>
            </a:r>
            <a:r>
              <a:rPr lang="ru-RU" altLang="sma-NO" sz="2000" dirty="0" smtClean="0"/>
              <a:t>, </a:t>
            </a:r>
            <a:r>
              <a:rPr lang="ru-RU" altLang="sma-NO" sz="2000" dirty="0" err="1" smtClean="0"/>
              <a:t>коллоидтық </a:t>
            </a:r>
            <a:r>
              <a:rPr lang="ru-RU" altLang="sma-NO" sz="2000" dirty="0" smtClean="0"/>
              <a:t>химия </a:t>
            </a:r>
            <a:r>
              <a:rPr lang="ru-RU" altLang="sma-NO" sz="2000" dirty="0" err="1" smtClean="0"/>
              <a:t>және сирек</a:t>
            </a:r>
            <a:r>
              <a:rPr lang="ru-RU" altLang="sma-NO" sz="2000" dirty="0" smtClean="0"/>
              <a:t> </a:t>
            </a:r>
            <a:r>
              <a:rPr lang="ru-RU" altLang="sma-NO" sz="2000" dirty="0" err="1" smtClean="0"/>
              <a:t>элементтер</a:t>
            </a:r>
            <a:r>
              <a:rPr lang="ru-RU" altLang="sma-NO" sz="2000" dirty="0" smtClean="0"/>
              <a:t> </a:t>
            </a:r>
            <a:r>
              <a:rPr lang="ru-RU" altLang="sma-NO" sz="2000" dirty="0" err="1" smtClean="0"/>
              <a:t>технологиясы</a:t>
            </a:r>
            <a:r>
              <a:rPr lang="ru-RU" altLang="sma-NO" sz="2000" dirty="0" smtClean="0"/>
              <a:t> </a:t>
            </a:r>
            <a:r>
              <a:rPr lang="ru-RU" altLang="sma-NO" sz="2000" dirty="0" err="1" smtClean="0"/>
              <a:t>кафедрасының </a:t>
            </a:r>
            <a:r>
              <a:rPr lang="ru-RU" altLang="sma-NO" sz="2000" dirty="0" smtClean="0"/>
              <a:t>профессор м.а.</a:t>
            </a:r>
            <a:endParaRPr lang="ru-RU" sz="2000" dirty="0"/>
          </a:p>
        </p:txBody>
      </p:sp>
      <p:pic>
        <p:nvPicPr>
          <p:cNvPr id="4" name="Picture 1" descr="header2"/>
          <p:cNvPicPr>
            <a:picLocks noChangeAspect="1" noChangeArrowheads="1"/>
          </p:cNvPicPr>
          <p:nvPr/>
        </p:nvPicPr>
        <p:blipFill>
          <a:blip r:embed="rId3" cstate="print"/>
          <a:srcRect/>
          <a:stretch>
            <a:fillRect/>
          </a:stretch>
        </p:blipFill>
        <p:spPr bwMode="auto">
          <a:xfrm>
            <a:off x="858838" y="0"/>
            <a:ext cx="8285162" cy="980727"/>
          </a:xfrm>
          <a:prstGeom prst="rect">
            <a:avLst/>
          </a:prstGeom>
          <a:noFill/>
          <a:ln w="9525">
            <a:noFill/>
            <a:miter lim="800000"/>
            <a:headEnd/>
            <a:tailEnd/>
          </a:ln>
        </p:spPr>
      </p:pic>
      <p:sp>
        <p:nvSpPr>
          <p:cNvPr id="5" name="Прямоугольник 1"/>
          <p:cNvSpPr>
            <a:spLocks noChangeArrowheads="1"/>
          </p:cNvSpPr>
          <p:nvPr/>
        </p:nvSpPr>
        <p:spPr bwMode="auto">
          <a:xfrm>
            <a:off x="7098902" y="6372225"/>
            <a:ext cx="1649811" cy="369332"/>
          </a:xfrm>
          <a:prstGeom prst="rect">
            <a:avLst/>
          </a:prstGeom>
          <a:noFill/>
          <a:ln w="9525">
            <a:noFill/>
            <a:miter lim="800000"/>
            <a:headEnd/>
            <a:tailEnd/>
          </a:ln>
        </p:spPr>
        <p:txBody>
          <a:bodyPr wrap="none">
            <a:spAutoFit/>
          </a:bodyPr>
          <a:lstStyle/>
          <a:p>
            <a:pPr algn="r"/>
            <a:r>
              <a:rPr lang="kk-KZ" altLang="sma-NO" i="1" dirty="0" smtClean="0">
                <a:solidFill>
                  <a:srgbClr val="0070C0"/>
                </a:solidFill>
                <a:latin typeface="Times New Roman" pitchFamily="18" charset="0"/>
                <a:cs typeface="Times New Roman" pitchFamily="18" charset="0"/>
              </a:rPr>
              <a:t>Оспанова Ж.Б.</a:t>
            </a:r>
            <a:endParaRPr lang="en-US" altLang="sma-NO" i="1" dirty="0">
              <a:solidFill>
                <a:srgbClr val="0070C0"/>
              </a:solidFill>
              <a:latin typeface="Times New Roman" pitchFamily="18" charset="0"/>
              <a:cs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srcRect/>
          <a:stretch>
            <a:fillRect/>
          </a:stretch>
        </p:blipFill>
        <p:spPr bwMode="auto">
          <a:xfrm>
            <a:off x="1285852" y="714356"/>
            <a:ext cx="7286676" cy="5543561"/>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ChangeArrowheads="1"/>
          </p:cNvSpPr>
          <p:nvPr/>
        </p:nvSpPr>
        <p:spPr bwMode="auto">
          <a:xfrm>
            <a:off x="952890" y="806689"/>
            <a:ext cx="7230697" cy="1015663"/>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Arial" pitchFamily="34" charset="0"/>
                <a:ea typeface="Times New Roman" pitchFamily="18" charset="0"/>
              </a:rPr>
              <a:t>1) </a:t>
            </a:r>
            <a:r>
              <a:rPr kumimoji="0" lang="ru-RU" sz="2000" b="0" i="0" u="none" strike="noStrike" cap="none" normalizeH="0" baseline="0" dirty="0" err="1" smtClean="0">
                <a:ln>
                  <a:noFill/>
                </a:ln>
                <a:solidFill>
                  <a:schemeClr val="tx1"/>
                </a:solidFill>
                <a:effectLst/>
                <a:latin typeface="Arial" pitchFamily="34" charset="0"/>
                <a:ea typeface="Times New Roman" pitchFamily="18" charset="0"/>
              </a:rPr>
              <a:t>ультрадисперс</a:t>
            </a:r>
            <a:r>
              <a:rPr kumimoji="0" lang="kk-KZ" sz="2000" b="0" i="0" u="none" strike="noStrike" cap="none" normalizeH="0" baseline="0" dirty="0" smtClean="0">
                <a:ln>
                  <a:noFill/>
                </a:ln>
                <a:solidFill>
                  <a:schemeClr val="tx1"/>
                </a:solidFill>
                <a:effectLst/>
                <a:latin typeface="Arial" pitchFamily="34" charset="0"/>
                <a:ea typeface="Times New Roman" pitchFamily="18" charset="0"/>
              </a:rPr>
              <a:t>ті жүйелер</a:t>
            </a:r>
            <a:r>
              <a:rPr kumimoji="0" lang="ru-RU" sz="2000" b="0" i="0" u="none" strike="noStrike" cap="none" normalizeH="0" baseline="0" dirty="0" smtClean="0">
                <a:ln>
                  <a:noFill/>
                </a:ln>
                <a:solidFill>
                  <a:schemeClr val="tx1"/>
                </a:solidFill>
                <a:effectLst/>
                <a:latin typeface="Arial" pitchFamily="34" charset="0"/>
                <a:ea typeface="Times New Roman" pitchFamily="18" charset="0"/>
              </a:rPr>
              <a:t> = 1 – 10 нм (нано</a:t>
            </a:r>
            <a:r>
              <a:rPr kumimoji="0" lang="kk-KZ" sz="2000" b="0" i="0" u="none" strike="noStrike" cap="none" normalizeH="0" baseline="0" dirty="0" smtClean="0">
                <a:ln>
                  <a:noFill/>
                </a:ln>
                <a:solidFill>
                  <a:schemeClr val="tx1"/>
                </a:solidFill>
                <a:effectLst/>
                <a:latin typeface="Arial" pitchFamily="34" charset="0"/>
                <a:ea typeface="Times New Roman" pitchFamily="18" charset="0"/>
              </a:rPr>
              <a:t>жүйелер</a:t>
            </a:r>
            <a:r>
              <a:rPr kumimoji="0" lang="ru-RU" sz="2000" b="0" i="0" u="none" strike="noStrike" cap="none" normalizeH="0" baseline="0" dirty="0" smtClean="0">
                <a:ln>
                  <a:noFill/>
                </a:ln>
                <a:solidFill>
                  <a:schemeClr val="tx1"/>
                </a:solidFill>
                <a:effectLst/>
                <a:latin typeface="Arial" pitchFamily="34" charset="0"/>
                <a:ea typeface="Times New Roman" pitchFamily="18" charset="0"/>
              </a:rPr>
              <a:t>);</a:t>
            </a:r>
            <a:endParaRPr kumimoji="0" lang="ru-RU" sz="2000" b="0" i="0" u="none" strike="noStrike" cap="none" normalizeH="0" baseline="0" dirty="0" smtClean="0">
              <a:ln>
                <a:noFill/>
              </a:ln>
              <a:solidFill>
                <a:schemeClr val="tx1"/>
              </a:solidFill>
              <a:effectLst/>
              <a:latin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Arial" pitchFamily="34" charset="0"/>
                <a:ea typeface="Times New Roman" pitchFamily="18" charset="0"/>
              </a:rPr>
              <a:t>2) </a:t>
            </a:r>
            <a:r>
              <a:rPr kumimoji="0" lang="kk-KZ" sz="2000" b="0" i="0" u="none" strike="noStrike" cap="none" normalizeH="0" baseline="0" dirty="0" smtClean="0">
                <a:ln>
                  <a:noFill/>
                </a:ln>
                <a:solidFill>
                  <a:schemeClr val="tx1"/>
                </a:solidFill>
                <a:effectLst/>
                <a:latin typeface="Arial" pitchFamily="34" charset="0"/>
                <a:ea typeface="Times New Roman" pitchFamily="18" charset="0"/>
              </a:rPr>
              <a:t>Жоғары</a:t>
            </a:r>
            <a:r>
              <a:rPr kumimoji="0" lang="en-US" sz="2000" b="0" i="0" u="none" strike="noStrike" cap="none" normalizeH="0" baseline="0" dirty="0" smtClean="0">
                <a:ln>
                  <a:noFill/>
                </a:ln>
                <a:solidFill>
                  <a:schemeClr val="tx1"/>
                </a:solidFill>
                <a:effectLst/>
                <a:latin typeface="Arial" pitchFamily="34" charset="0"/>
                <a:ea typeface="Times New Roman" pitchFamily="18" charset="0"/>
              </a:rPr>
              <a:t> </a:t>
            </a:r>
            <a:r>
              <a:rPr kumimoji="0" lang="ru-RU" sz="2000" b="0" i="0" u="none" strike="noStrike" cap="none" normalizeH="0" baseline="0" dirty="0" err="1" smtClean="0">
                <a:ln>
                  <a:noFill/>
                </a:ln>
                <a:solidFill>
                  <a:schemeClr val="tx1"/>
                </a:solidFill>
                <a:effectLst/>
                <a:latin typeface="Arial" pitchFamily="34" charset="0"/>
                <a:ea typeface="Times New Roman" pitchFamily="18" charset="0"/>
              </a:rPr>
              <a:t>диперс</a:t>
            </a:r>
            <a:r>
              <a:rPr kumimoji="0" lang="kk-KZ" sz="2000" b="0" i="0" u="none" strike="noStrike" cap="none" normalizeH="0" baseline="0" dirty="0" smtClean="0">
                <a:ln>
                  <a:noFill/>
                </a:ln>
                <a:solidFill>
                  <a:schemeClr val="tx1"/>
                </a:solidFill>
                <a:effectLst/>
                <a:latin typeface="Arial" pitchFamily="34" charset="0"/>
                <a:ea typeface="Times New Roman" pitchFamily="18" charset="0"/>
              </a:rPr>
              <a:t>ті жүйелер</a:t>
            </a:r>
            <a:r>
              <a:rPr kumimoji="0" lang="ru-RU" sz="2000" b="0" i="0" u="none" strike="noStrike" cap="none" normalizeH="0" baseline="0" dirty="0" smtClean="0">
                <a:ln>
                  <a:noFill/>
                </a:ln>
                <a:solidFill>
                  <a:schemeClr val="tx1"/>
                </a:solidFill>
                <a:effectLst/>
                <a:latin typeface="Arial" pitchFamily="34" charset="0"/>
                <a:ea typeface="Times New Roman" pitchFamily="18" charset="0"/>
              </a:rPr>
              <a:t> =10 нм – 1 мкм;</a:t>
            </a:r>
            <a:endParaRPr kumimoji="0" lang="ru-RU" sz="2000" b="0" i="0" u="none" strike="noStrike" cap="none" normalizeH="0" baseline="0" dirty="0" smtClean="0">
              <a:ln>
                <a:noFill/>
              </a:ln>
              <a:solidFill>
                <a:schemeClr val="tx1"/>
              </a:solidFill>
              <a:effectLst/>
              <a:latin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Arial" pitchFamily="34" charset="0"/>
                <a:ea typeface="Times New Roman" pitchFamily="18" charset="0"/>
              </a:rPr>
              <a:t>3) </a:t>
            </a:r>
            <a:r>
              <a:rPr kumimoji="0" lang="kk-KZ" sz="2000" b="0" i="0" u="none" strike="noStrike" cap="none" normalizeH="0" baseline="0" dirty="0" smtClean="0">
                <a:ln>
                  <a:noFill/>
                </a:ln>
                <a:solidFill>
                  <a:schemeClr val="tx1"/>
                </a:solidFill>
                <a:effectLst/>
                <a:latin typeface="Arial" pitchFamily="34" charset="0"/>
                <a:ea typeface="Times New Roman" pitchFamily="18" charset="0"/>
              </a:rPr>
              <a:t>Дөрекі</a:t>
            </a:r>
            <a:r>
              <a:rPr kumimoji="0" lang="en-US" sz="2000" b="0" i="0" u="none" strike="noStrike" cap="none" normalizeH="0" baseline="0" dirty="0" smtClean="0">
                <a:ln>
                  <a:noFill/>
                </a:ln>
                <a:solidFill>
                  <a:schemeClr val="tx1"/>
                </a:solidFill>
                <a:effectLst/>
                <a:latin typeface="Arial" pitchFamily="34" charset="0"/>
                <a:ea typeface="Times New Roman" pitchFamily="18" charset="0"/>
              </a:rPr>
              <a:t> </a:t>
            </a:r>
            <a:r>
              <a:rPr kumimoji="0" lang="kk-KZ" sz="2000" b="0" i="0" u="none" strike="noStrike" cap="none" normalizeH="0" baseline="0" dirty="0" smtClean="0">
                <a:ln>
                  <a:noFill/>
                </a:ln>
                <a:solidFill>
                  <a:schemeClr val="tx1"/>
                </a:solidFill>
                <a:effectLst/>
                <a:latin typeface="Arial" pitchFamily="34" charset="0"/>
                <a:ea typeface="Times New Roman" pitchFamily="18" charset="0"/>
              </a:rPr>
              <a:t>дисперсті жүйелер</a:t>
            </a:r>
            <a:r>
              <a:rPr kumimoji="0" lang="ru-RU" sz="2000" b="0" i="0" u="none" strike="noStrike" cap="none" normalizeH="0" baseline="0" dirty="0" smtClean="0">
                <a:ln>
                  <a:noFill/>
                </a:ln>
                <a:solidFill>
                  <a:schemeClr val="tx1"/>
                </a:solidFill>
                <a:effectLst/>
                <a:latin typeface="Arial" pitchFamily="34" charset="0"/>
                <a:ea typeface="Times New Roman" pitchFamily="18" charset="0"/>
              </a:rPr>
              <a:t>  1 – 100 мкм.</a:t>
            </a:r>
            <a:endParaRPr kumimoji="0" lang="ru-RU" sz="2000" b="0" i="0" u="none" strike="noStrike" cap="none" normalizeH="0" baseline="0" dirty="0" smtClean="0">
              <a:ln>
                <a:noFill/>
              </a:ln>
              <a:solidFill>
                <a:schemeClr val="tx1"/>
              </a:solidFill>
              <a:effectLst/>
              <a:latin typeface="Arial" pitchFamily="34" charset="0"/>
            </a:endParaRPr>
          </a:p>
        </p:txBody>
      </p:sp>
      <p:sp>
        <p:nvSpPr>
          <p:cNvPr id="7" name="Rectangle 1"/>
          <p:cNvSpPr>
            <a:spLocks noChangeArrowheads="1"/>
          </p:cNvSpPr>
          <p:nvPr/>
        </p:nvSpPr>
        <p:spPr bwMode="auto">
          <a:xfrm>
            <a:off x="1142976" y="2571744"/>
            <a:ext cx="1946367"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Arial" pitchFamily="34" charset="0"/>
                <a:ea typeface="Times New Roman" pitchFamily="18" charset="0"/>
              </a:rPr>
              <a:t>У. </a:t>
            </a:r>
            <a:r>
              <a:rPr kumimoji="0" lang="ru-RU" sz="2000" b="1" i="0" u="none" strike="noStrike" cap="none" normalizeH="0" baseline="0" dirty="0" err="1" smtClean="0">
                <a:ln>
                  <a:noFill/>
                </a:ln>
                <a:solidFill>
                  <a:schemeClr val="tx1"/>
                </a:solidFill>
                <a:effectLst/>
                <a:latin typeface="Arial" pitchFamily="34" charset="0"/>
                <a:ea typeface="Times New Roman" pitchFamily="18" charset="0"/>
              </a:rPr>
              <a:t>Крейбиг</a:t>
            </a:r>
            <a:endParaRPr kumimoji="0" lang="ru-RU" sz="2000" b="0" i="0" u="none" strike="noStrike" cap="none" normalizeH="0" baseline="0" dirty="0" smtClean="0">
              <a:ln>
                <a:noFill/>
              </a:ln>
              <a:solidFill>
                <a:schemeClr val="tx1"/>
              </a:solidFill>
              <a:effectLst/>
              <a:latin typeface="Arial" pitchFamily="34" charset="0"/>
            </a:endParaRPr>
          </a:p>
        </p:txBody>
      </p:sp>
      <p:graphicFrame>
        <p:nvGraphicFramePr>
          <p:cNvPr id="8" name="Таблица 7"/>
          <p:cNvGraphicFramePr>
            <a:graphicFrameLocks noGrp="1"/>
          </p:cNvGraphicFramePr>
          <p:nvPr/>
        </p:nvGraphicFramePr>
        <p:xfrm>
          <a:off x="1000100" y="3143248"/>
          <a:ext cx="6929487" cy="2194560"/>
        </p:xfrm>
        <a:graphic>
          <a:graphicData uri="http://schemas.openxmlformats.org/drawingml/2006/table">
            <a:tbl>
              <a:tblPr/>
              <a:tblGrid>
                <a:gridCol w="1731828"/>
                <a:gridCol w="1732553"/>
                <a:gridCol w="1732553"/>
                <a:gridCol w="1732553"/>
              </a:tblGrid>
              <a:tr h="821537">
                <a:tc>
                  <a:txBody>
                    <a:bodyPr/>
                    <a:lstStyle/>
                    <a:p>
                      <a:pPr algn="ctr">
                        <a:spcAft>
                          <a:spcPts val="0"/>
                        </a:spcAft>
                      </a:pPr>
                      <a:r>
                        <a:rPr lang="en-US" sz="1800" dirty="0">
                          <a:latin typeface="Times New Roman"/>
                          <a:ea typeface="Times New Roman"/>
                          <a:cs typeface="Times New Roman"/>
                        </a:rPr>
                        <a:t> I</a:t>
                      </a:r>
                      <a:r>
                        <a:rPr lang="kk-KZ" sz="1800" dirty="0">
                          <a:latin typeface="Times New Roman"/>
                          <a:ea typeface="Times New Roman"/>
                          <a:cs typeface="Times New Roman"/>
                        </a:rPr>
                        <a:t> аймақ</a:t>
                      </a:r>
                      <a:endParaRPr lang="ru-RU" sz="1800" dirty="0">
                        <a:latin typeface="Times New Roman"/>
                        <a:ea typeface="Times New Roman"/>
                        <a:cs typeface="Times New Roman"/>
                      </a:endParaRPr>
                    </a:p>
                    <a:p>
                      <a:pPr algn="ctr">
                        <a:spcAft>
                          <a:spcPts val="0"/>
                        </a:spcAft>
                      </a:pPr>
                      <a:r>
                        <a:rPr lang="ru-RU" sz="1800" dirty="0" err="1">
                          <a:latin typeface="Times New Roman"/>
                          <a:ea typeface="Times New Roman"/>
                          <a:cs typeface="Times New Roman"/>
                        </a:rPr>
                        <a:t>Молекуляр</a:t>
                      </a:r>
                      <a:r>
                        <a:rPr lang="kk-KZ" sz="1800" dirty="0">
                          <a:latin typeface="Times New Roman"/>
                          <a:ea typeface="Times New Roman"/>
                          <a:cs typeface="Times New Roman"/>
                        </a:rPr>
                        <a:t>лық</a:t>
                      </a:r>
                      <a:r>
                        <a:rPr lang="ru-RU" sz="1800" dirty="0">
                          <a:latin typeface="Times New Roman"/>
                          <a:ea typeface="Times New Roman"/>
                          <a:cs typeface="Times New Roman"/>
                        </a:rPr>
                        <a:t> кластер</a:t>
                      </a:r>
                      <a:r>
                        <a:rPr lang="kk-KZ" sz="1800" dirty="0">
                          <a:latin typeface="Times New Roman"/>
                          <a:ea typeface="Times New Roman"/>
                          <a:cs typeface="Times New Roman"/>
                        </a:rPr>
                        <a:t>лер</a:t>
                      </a:r>
                      <a:endParaRPr lang="ru-RU" sz="1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kk-KZ" sz="1800" dirty="0">
                          <a:latin typeface="Times New Roman"/>
                          <a:ea typeface="Times New Roman"/>
                          <a:cs typeface="Times New Roman"/>
                        </a:rPr>
                        <a:t> </a:t>
                      </a:r>
                      <a:r>
                        <a:rPr lang="en-US" sz="1800" dirty="0">
                          <a:latin typeface="Times New Roman"/>
                          <a:ea typeface="Times New Roman"/>
                          <a:cs typeface="Times New Roman"/>
                        </a:rPr>
                        <a:t>II</a:t>
                      </a:r>
                      <a:r>
                        <a:rPr lang="kk-KZ" sz="1800" dirty="0">
                          <a:latin typeface="Times New Roman"/>
                          <a:ea typeface="Times New Roman"/>
                          <a:cs typeface="Times New Roman"/>
                        </a:rPr>
                        <a:t> аймақ</a:t>
                      </a:r>
                      <a:endParaRPr lang="ru-RU" sz="1800" dirty="0">
                        <a:latin typeface="Times New Roman"/>
                        <a:ea typeface="Times New Roman"/>
                        <a:cs typeface="Times New Roman"/>
                      </a:endParaRPr>
                    </a:p>
                    <a:p>
                      <a:pPr algn="ctr">
                        <a:spcAft>
                          <a:spcPts val="0"/>
                        </a:spcAft>
                      </a:pPr>
                      <a:r>
                        <a:rPr lang="kk-KZ" sz="1800" dirty="0">
                          <a:latin typeface="Times New Roman"/>
                          <a:ea typeface="Times New Roman"/>
                          <a:cs typeface="Times New Roman"/>
                        </a:rPr>
                        <a:t>Қатты дененің к</a:t>
                      </a:r>
                      <a:r>
                        <a:rPr lang="ru-RU" sz="1800" dirty="0" err="1">
                          <a:latin typeface="Times New Roman"/>
                          <a:ea typeface="Times New Roman"/>
                          <a:cs typeface="Times New Roman"/>
                        </a:rPr>
                        <a:t>ластер</a:t>
                      </a:r>
                      <a:r>
                        <a:rPr lang="kk-KZ" sz="1800" dirty="0">
                          <a:latin typeface="Times New Roman"/>
                          <a:ea typeface="Times New Roman"/>
                          <a:cs typeface="Times New Roman"/>
                        </a:rPr>
                        <a:t>лер</a:t>
                      </a:r>
                      <a:endParaRPr lang="ru-RU" sz="1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800" dirty="0">
                          <a:latin typeface="Times New Roman"/>
                          <a:ea typeface="Times New Roman"/>
                          <a:cs typeface="Times New Roman"/>
                        </a:rPr>
                        <a:t> </a:t>
                      </a:r>
                      <a:r>
                        <a:rPr lang="en-US" sz="1800" dirty="0">
                          <a:latin typeface="Times New Roman"/>
                          <a:ea typeface="Times New Roman"/>
                          <a:cs typeface="Times New Roman"/>
                        </a:rPr>
                        <a:t>III</a:t>
                      </a:r>
                      <a:r>
                        <a:rPr lang="kk-KZ" sz="1800" dirty="0">
                          <a:latin typeface="Times New Roman"/>
                          <a:ea typeface="Times New Roman"/>
                          <a:cs typeface="Times New Roman"/>
                        </a:rPr>
                        <a:t> аймақ</a:t>
                      </a:r>
                      <a:endParaRPr lang="ru-RU" sz="1800" dirty="0">
                        <a:latin typeface="Times New Roman"/>
                        <a:ea typeface="Times New Roman"/>
                        <a:cs typeface="Times New Roman"/>
                      </a:endParaRPr>
                    </a:p>
                    <a:p>
                      <a:pPr algn="ctr">
                        <a:spcAft>
                          <a:spcPts val="0"/>
                        </a:spcAft>
                      </a:pPr>
                      <a:r>
                        <a:rPr lang="ru-RU" sz="1800" dirty="0" err="1">
                          <a:latin typeface="Times New Roman"/>
                          <a:ea typeface="Times New Roman"/>
                          <a:cs typeface="Times New Roman"/>
                        </a:rPr>
                        <a:t>Микрокристал</a:t>
                      </a:r>
                      <a:r>
                        <a:rPr lang="kk-KZ" sz="1800" dirty="0">
                          <a:latin typeface="Times New Roman"/>
                          <a:ea typeface="Times New Roman"/>
                          <a:cs typeface="Times New Roman"/>
                        </a:rPr>
                        <a:t>дар</a:t>
                      </a:r>
                      <a:endParaRPr lang="ru-RU" sz="1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kk-KZ" sz="1800">
                          <a:latin typeface="Times New Roman"/>
                          <a:ea typeface="Times New Roman"/>
                          <a:cs typeface="Times New Roman"/>
                        </a:rPr>
                        <a:t> IV аймақ</a:t>
                      </a:r>
                      <a:endParaRPr lang="ru-RU" sz="1800">
                        <a:latin typeface="Times New Roman"/>
                        <a:ea typeface="Times New Roman"/>
                        <a:cs typeface="Times New Roman"/>
                      </a:endParaRPr>
                    </a:p>
                    <a:p>
                      <a:pPr algn="ctr">
                        <a:spcAft>
                          <a:spcPts val="0"/>
                        </a:spcAft>
                      </a:pPr>
                      <a:r>
                        <a:rPr lang="kk-KZ" sz="1800">
                          <a:latin typeface="Times New Roman"/>
                          <a:ea typeface="Times New Roman"/>
                          <a:cs typeface="Times New Roman"/>
                        </a:rPr>
                        <a:t>Ұйысқан заттың бөлшектері</a:t>
                      </a:r>
                      <a:endParaRPr lang="ru-RU" sz="1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3846">
                <a:tc>
                  <a:txBody>
                    <a:bodyPr/>
                    <a:lstStyle/>
                    <a:p>
                      <a:pPr algn="ctr">
                        <a:spcAft>
                          <a:spcPts val="0"/>
                        </a:spcAft>
                      </a:pPr>
                      <a:r>
                        <a:rPr lang="en-US" sz="1800">
                          <a:latin typeface="Times New Roman"/>
                          <a:ea typeface="Times New Roman"/>
                          <a:cs typeface="Times New Roman"/>
                        </a:rPr>
                        <a:t>N ≤ 10</a:t>
                      </a:r>
                      <a:endParaRPr lang="ru-RU" sz="1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a:latin typeface="Times New Roman"/>
                          <a:ea typeface="Times New Roman"/>
                          <a:cs typeface="Times New Roman"/>
                        </a:rPr>
                        <a:t>10</a:t>
                      </a:r>
                      <a:r>
                        <a:rPr lang="en-US" sz="1800" baseline="30000">
                          <a:latin typeface="Times New Roman"/>
                          <a:ea typeface="Times New Roman"/>
                          <a:cs typeface="Times New Roman"/>
                        </a:rPr>
                        <a:t>2</a:t>
                      </a:r>
                      <a:r>
                        <a:rPr lang="en-US" sz="1800">
                          <a:latin typeface="Times New Roman"/>
                          <a:ea typeface="Times New Roman"/>
                          <a:cs typeface="Times New Roman"/>
                        </a:rPr>
                        <a:t> ≤ N ≤ 10</a:t>
                      </a:r>
                      <a:r>
                        <a:rPr lang="en-US" sz="1800" baseline="30000">
                          <a:latin typeface="Times New Roman"/>
                          <a:ea typeface="Times New Roman"/>
                          <a:cs typeface="Times New Roman"/>
                        </a:rPr>
                        <a:t>3</a:t>
                      </a:r>
                      <a:endParaRPr lang="ru-RU" sz="1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dirty="0">
                          <a:latin typeface="Times New Roman"/>
                          <a:ea typeface="Times New Roman"/>
                          <a:cs typeface="Times New Roman"/>
                        </a:rPr>
                        <a:t>10</a:t>
                      </a:r>
                      <a:r>
                        <a:rPr lang="en-US" sz="1800" baseline="30000" dirty="0">
                          <a:latin typeface="Times New Roman"/>
                          <a:ea typeface="Times New Roman"/>
                          <a:cs typeface="Times New Roman"/>
                        </a:rPr>
                        <a:t>3</a:t>
                      </a:r>
                      <a:r>
                        <a:rPr lang="en-US" sz="1800" dirty="0">
                          <a:latin typeface="Times New Roman"/>
                          <a:ea typeface="Times New Roman"/>
                          <a:cs typeface="Times New Roman"/>
                        </a:rPr>
                        <a:t> ≤ N ≤ 10</a:t>
                      </a:r>
                      <a:r>
                        <a:rPr lang="en-US" sz="1800" baseline="30000" dirty="0">
                          <a:latin typeface="Times New Roman"/>
                          <a:ea typeface="Times New Roman"/>
                          <a:cs typeface="Times New Roman"/>
                        </a:rPr>
                        <a:t>4</a:t>
                      </a:r>
                      <a:endParaRPr lang="ru-RU" sz="1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dirty="0">
                          <a:latin typeface="Times New Roman"/>
                          <a:ea typeface="Times New Roman"/>
                          <a:cs typeface="Times New Roman"/>
                        </a:rPr>
                        <a:t>N </a:t>
                      </a:r>
                      <a:r>
                        <a:rPr lang="en-US" sz="1800" dirty="0">
                          <a:latin typeface="Times New Roman"/>
                          <a:ea typeface="Times New Roman"/>
                          <a:cs typeface="Times New Roman"/>
                          <a:sym typeface="Symbol"/>
                        </a:rPr>
                        <a:t></a:t>
                      </a:r>
                      <a:r>
                        <a:rPr lang="en-US" sz="1800" dirty="0">
                          <a:latin typeface="Times New Roman"/>
                          <a:ea typeface="Times New Roman"/>
                          <a:cs typeface="Times New Roman"/>
                        </a:rPr>
                        <a:t> 10</a:t>
                      </a:r>
                      <a:r>
                        <a:rPr lang="en-US" sz="1800" baseline="30000" dirty="0">
                          <a:latin typeface="Times New Roman"/>
                          <a:ea typeface="Times New Roman"/>
                          <a:cs typeface="Times New Roman"/>
                        </a:rPr>
                        <a:t>5</a:t>
                      </a:r>
                      <a:endParaRPr lang="ru-RU" sz="1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7691">
                <a:tc>
                  <a:txBody>
                    <a:bodyPr/>
                    <a:lstStyle/>
                    <a:p>
                      <a:pPr algn="ctr">
                        <a:spcAft>
                          <a:spcPts val="0"/>
                        </a:spcAft>
                      </a:pPr>
                      <a:r>
                        <a:rPr lang="kk-KZ" sz="1800" dirty="0">
                          <a:latin typeface="Times New Roman"/>
                          <a:ea typeface="Times New Roman"/>
                          <a:cs typeface="Times New Roman"/>
                        </a:rPr>
                        <a:t>Бетпен көлем бөлінбейді</a:t>
                      </a:r>
                      <a:endParaRPr lang="ru-RU" sz="1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kk-KZ" sz="1800" dirty="0">
                          <a:latin typeface="Times New Roman"/>
                          <a:ea typeface="Times New Roman"/>
                          <a:cs typeface="Times New Roman"/>
                        </a:rPr>
                        <a:t>Бет/ көлем қатынасы</a:t>
                      </a:r>
                      <a:endParaRPr lang="ru-RU" sz="1800" dirty="0">
                        <a:latin typeface="Times New Roman"/>
                        <a:ea typeface="Times New Roman"/>
                        <a:cs typeface="Times New Roman"/>
                      </a:endParaRPr>
                    </a:p>
                    <a:p>
                      <a:pPr algn="ctr">
                        <a:spcAft>
                          <a:spcPts val="0"/>
                        </a:spcAft>
                      </a:pPr>
                      <a:r>
                        <a:rPr lang="en-US" sz="1800" dirty="0">
                          <a:latin typeface="Times New Roman"/>
                          <a:ea typeface="Times New Roman"/>
                          <a:cs typeface="Times New Roman"/>
                          <a:sym typeface="Symbol"/>
                        </a:rPr>
                        <a:t></a:t>
                      </a:r>
                      <a:r>
                        <a:rPr lang="ru-RU" sz="1800" dirty="0">
                          <a:latin typeface="Times New Roman"/>
                          <a:ea typeface="Times New Roman"/>
                          <a:cs typeface="Times New Roman"/>
                        </a:rPr>
                        <a:t> 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kk-KZ" sz="1800">
                          <a:latin typeface="Times New Roman"/>
                          <a:ea typeface="Times New Roman"/>
                          <a:cs typeface="Times New Roman"/>
                        </a:rPr>
                        <a:t>Бет/ көлем қатынасы</a:t>
                      </a:r>
                      <a:endParaRPr lang="ru-RU" sz="1800">
                        <a:latin typeface="Times New Roman"/>
                        <a:ea typeface="Times New Roman"/>
                        <a:cs typeface="Times New Roman"/>
                      </a:endParaRPr>
                    </a:p>
                    <a:p>
                      <a:pPr algn="ctr">
                        <a:spcAft>
                          <a:spcPts val="0"/>
                        </a:spcAft>
                      </a:pPr>
                      <a:r>
                        <a:rPr lang="en-US" sz="1800">
                          <a:latin typeface="Times New Roman"/>
                          <a:ea typeface="Times New Roman"/>
                          <a:cs typeface="Times New Roman"/>
                        </a:rPr>
                        <a:t>&lt; 1</a:t>
                      </a:r>
                      <a:endParaRPr lang="ru-RU" sz="1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kk-KZ" sz="1800" dirty="0">
                          <a:latin typeface="Times New Roman"/>
                          <a:ea typeface="Times New Roman"/>
                          <a:cs typeface="Times New Roman"/>
                        </a:rPr>
                        <a:t>Бет/ көлем қатынасы</a:t>
                      </a:r>
                      <a:endParaRPr lang="ru-RU" sz="1800" dirty="0">
                        <a:latin typeface="Times New Roman"/>
                        <a:ea typeface="Times New Roman"/>
                        <a:cs typeface="Times New Roman"/>
                      </a:endParaRPr>
                    </a:p>
                    <a:p>
                      <a:pPr algn="ctr">
                        <a:spcAft>
                          <a:spcPts val="0"/>
                        </a:spcAft>
                      </a:pPr>
                      <a:r>
                        <a:rPr lang="en-US" sz="1800" dirty="0">
                          <a:latin typeface="Times New Roman"/>
                          <a:ea typeface="Times New Roman"/>
                          <a:cs typeface="Times New Roman"/>
                        </a:rPr>
                        <a:t>&lt;&lt; 1</a:t>
                      </a:r>
                      <a:endParaRPr lang="ru-RU" sz="1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Таблица 6"/>
          <p:cNvGraphicFramePr>
            <a:graphicFrameLocks noGrp="1"/>
          </p:cNvGraphicFramePr>
          <p:nvPr/>
        </p:nvGraphicFramePr>
        <p:xfrm>
          <a:off x="714348" y="928670"/>
          <a:ext cx="7072362" cy="1981211"/>
        </p:xfrm>
        <a:graphic>
          <a:graphicData uri="http://schemas.openxmlformats.org/drawingml/2006/table">
            <a:tbl>
              <a:tblPr/>
              <a:tblGrid>
                <a:gridCol w="2357208"/>
                <a:gridCol w="2357208"/>
                <a:gridCol w="2357946"/>
              </a:tblGrid>
              <a:tr h="342903">
                <a:tc>
                  <a:txBody>
                    <a:bodyPr/>
                    <a:lstStyle/>
                    <a:p>
                      <a:pPr algn="ctr">
                        <a:spcAft>
                          <a:spcPts val="0"/>
                        </a:spcAft>
                      </a:pPr>
                      <a:r>
                        <a:rPr lang="kk-KZ" sz="2000" dirty="0">
                          <a:latin typeface="Times New Roman"/>
                          <a:ea typeface="Times New Roman"/>
                          <a:cs typeface="Times New Roman"/>
                        </a:rPr>
                        <a:t>Аса кіші</a:t>
                      </a:r>
                      <a:r>
                        <a:rPr lang="ru-RU" sz="2000" dirty="0">
                          <a:latin typeface="Times New Roman"/>
                          <a:ea typeface="Times New Roman"/>
                          <a:cs typeface="Times New Roman"/>
                        </a:rPr>
                        <a:t> кластер</a:t>
                      </a:r>
                      <a:r>
                        <a:rPr lang="kk-KZ" sz="2000" dirty="0">
                          <a:latin typeface="Times New Roman"/>
                          <a:ea typeface="Times New Roman"/>
                          <a:cs typeface="Times New Roman"/>
                        </a:rPr>
                        <a:t>лер</a:t>
                      </a:r>
                      <a:endParaRPr lang="ru-RU"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kk-KZ" sz="2000" dirty="0">
                          <a:latin typeface="Times New Roman"/>
                          <a:ea typeface="Times New Roman"/>
                          <a:cs typeface="Times New Roman"/>
                        </a:rPr>
                        <a:t>Кіші</a:t>
                      </a:r>
                      <a:r>
                        <a:rPr lang="ru-RU" sz="2000" dirty="0">
                          <a:latin typeface="Times New Roman"/>
                          <a:ea typeface="Times New Roman"/>
                          <a:cs typeface="Times New Roman"/>
                        </a:rPr>
                        <a:t> кластер</a:t>
                      </a:r>
                      <a:r>
                        <a:rPr lang="kk-KZ" sz="2000" dirty="0">
                          <a:latin typeface="Times New Roman"/>
                          <a:ea typeface="Times New Roman"/>
                          <a:cs typeface="Times New Roman"/>
                        </a:rPr>
                        <a:t>лер</a:t>
                      </a:r>
                      <a:endParaRPr lang="ru-RU"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kk-KZ" sz="2000">
                          <a:latin typeface="Times New Roman"/>
                          <a:ea typeface="Times New Roman"/>
                          <a:cs typeface="Times New Roman"/>
                        </a:rPr>
                        <a:t>Үлкен</a:t>
                      </a:r>
                      <a:r>
                        <a:rPr lang="ru-RU" sz="2000">
                          <a:latin typeface="Times New Roman"/>
                          <a:ea typeface="Times New Roman"/>
                          <a:cs typeface="Times New Roman"/>
                        </a:rPr>
                        <a:t> кластер</a:t>
                      </a:r>
                      <a:r>
                        <a:rPr lang="kk-KZ" sz="2000">
                          <a:latin typeface="Times New Roman"/>
                          <a:ea typeface="Times New Roman"/>
                          <a:cs typeface="Times New Roman"/>
                        </a:rPr>
                        <a:t>лер</a:t>
                      </a:r>
                      <a:endParaRPr lang="ru-RU"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2903">
                <a:tc>
                  <a:txBody>
                    <a:bodyPr/>
                    <a:lstStyle/>
                    <a:p>
                      <a:pPr algn="ctr">
                        <a:spcAft>
                          <a:spcPts val="0"/>
                        </a:spcAft>
                      </a:pPr>
                      <a:r>
                        <a:rPr lang="en-US" sz="2000">
                          <a:latin typeface="Times New Roman"/>
                          <a:ea typeface="Times New Roman"/>
                          <a:cs typeface="Times New Roman"/>
                        </a:rPr>
                        <a:t>2 &lt; N ≤ 20</a:t>
                      </a:r>
                      <a:endParaRPr lang="ru-RU"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dirty="0">
                          <a:latin typeface="Times New Roman"/>
                          <a:ea typeface="Times New Roman"/>
                          <a:cs typeface="Times New Roman"/>
                        </a:rPr>
                        <a:t>20 &lt; N ≤ 500</a:t>
                      </a:r>
                      <a:endParaRPr lang="ru-RU"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dirty="0">
                          <a:latin typeface="Times New Roman"/>
                          <a:ea typeface="Times New Roman"/>
                          <a:cs typeface="Times New Roman"/>
                        </a:rPr>
                        <a:t>500 &lt; N ≤ 10</a:t>
                      </a:r>
                      <a:r>
                        <a:rPr lang="en-US" sz="2000" baseline="30000" dirty="0">
                          <a:latin typeface="Times New Roman"/>
                          <a:ea typeface="Times New Roman"/>
                          <a:cs typeface="Times New Roman"/>
                        </a:rPr>
                        <a:t>7</a:t>
                      </a:r>
                      <a:endParaRPr lang="ru-RU"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2903">
                <a:tc>
                  <a:txBody>
                    <a:bodyPr/>
                    <a:lstStyle/>
                    <a:p>
                      <a:pPr algn="ctr">
                        <a:spcAft>
                          <a:spcPts val="0"/>
                        </a:spcAft>
                      </a:pPr>
                      <a:r>
                        <a:rPr lang="ru-RU" sz="2000">
                          <a:latin typeface="Times New Roman"/>
                          <a:ea typeface="Times New Roman"/>
                          <a:cs typeface="Times New Roman"/>
                        </a:rPr>
                        <a:t>2</a:t>
                      </a:r>
                      <a:r>
                        <a:rPr lang="en-US" sz="2000">
                          <a:latin typeface="Times New Roman"/>
                          <a:ea typeface="Times New Roman"/>
                          <a:cs typeface="Times New Roman"/>
                        </a:rPr>
                        <a:t>R</a:t>
                      </a:r>
                      <a:r>
                        <a:rPr lang="ru-RU" sz="2000">
                          <a:latin typeface="Times New Roman"/>
                          <a:ea typeface="Times New Roman"/>
                          <a:cs typeface="Times New Roman"/>
                        </a:rPr>
                        <a:t> ≤ 1</a:t>
                      </a:r>
                      <a:r>
                        <a:rPr lang="en-US" sz="2000">
                          <a:latin typeface="Times New Roman"/>
                          <a:ea typeface="Times New Roman"/>
                          <a:cs typeface="Times New Roman"/>
                        </a:rPr>
                        <a:t>,1 </a:t>
                      </a:r>
                      <a:r>
                        <a:rPr lang="ru-RU" sz="2000">
                          <a:latin typeface="Times New Roman"/>
                          <a:ea typeface="Times New Roman"/>
                          <a:cs typeface="Times New Roman"/>
                        </a:rPr>
                        <a:t>нм</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a:latin typeface="Times New Roman"/>
                          <a:ea typeface="Times New Roman"/>
                          <a:cs typeface="Times New Roman"/>
                        </a:rPr>
                        <a:t>1,1 </a:t>
                      </a:r>
                      <a:r>
                        <a:rPr lang="ru-RU" sz="2000">
                          <a:latin typeface="Times New Roman"/>
                          <a:ea typeface="Times New Roman"/>
                          <a:cs typeface="Times New Roman"/>
                        </a:rPr>
                        <a:t>нм </a:t>
                      </a:r>
                      <a:r>
                        <a:rPr lang="en-US" sz="2000">
                          <a:latin typeface="Times New Roman"/>
                          <a:ea typeface="Times New Roman"/>
                          <a:cs typeface="Times New Roman"/>
                        </a:rPr>
                        <a:t>≤ 2R ≤  3,3</a:t>
                      </a:r>
                      <a:r>
                        <a:rPr lang="ru-RU" sz="2000">
                          <a:latin typeface="Times New Roman"/>
                          <a:ea typeface="Times New Roman"/>
                          <a:cs typeface="Times New Roman"/>
                        </a:rPr>
                        <a:t>  нм</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dirty="0">
                          <a:latin typeface="Times New Roman"/>
                          <a:ea typeface="Times New Roman"/>
                          <a:cs typeface="Times New Roman"/>
                        </a:rPr>
                        <a:t>3,3 </a:t>
                      </a:r>
                      <a:r>
                        <a:rPr lang="ru-RU" sz="2000" dirty="0">
                          <a:latin typeface="Times New Roman"/>
                          <a:ea typeface="Times New Roman"/>
                          <a:cs typeface="Times New Roman"/>
                        </a:rPr>
                        <a:t>нм</a:t>
                      </a:r>
                      <a:r>
                        <a:rPr lang="en-US" sz="2000" dirty="0">
                          <a:latin typeface="Times New Roman"/>
                          <a:ea typeface="Times New Roman"/>
                          <a:cs typeface="Times New Roman"/>
                        </a:rPr>
                        <a:t> ≤ 2R ≤ 100</a:t>
                      </a:r>
                      <a:endParaRPr lang="ru-RU"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85805">
                <a:tc>
                  <a:txBody>
                    <a:bodyPr/>
                    <a:lstStyle/>
                    <a:p>
                      <a:pPr algn="just">
                        <a:spcAft>
                          <a:spcPts val="0"/>
                        </a:spcAft>
                      </a:pPr>
                      <a:r>
                        <a:rPr lang="kk-KZ" sz="2000" dirty="0">
                          <a:latin typeface="Times New Roman"/>
                          <a:ea typeface="Times New Roman"/>
                          <a:cs typeface="Times New Roman"/>
                        </a:rPr>
                        <a:t>Беттік және ішкі көлем бөлінбейді</a:t>
                      </a:r>
                      <a:endParaRPr lang="ru-RU"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a:latin typeface="Times New Roman"/>
                          <a:ea typeface="Times New Roman"/>
                          <a:cs typeface="Times New Roman"/>
                        </a:rPr>
                        <a:t>0,9 ≥ N</a:t>
                      </a:r>
                      <a:r>
                        <a:rPr lang="en-US" sz="2000" baseline="-25000">
                          <a:latin typeface="Times New Roman"/>
                          <a:ea typeface="Times New Roman"/>
                          <a:cs typeface="Times New Roman"/>
                        </a:rPr>
                        <a:t>s</a:t>
                      </a:r>
                      <a:r>
                        <a:rPr lang="en-US" sz="2000">
                          <a:latin typeface="Times New Roman"/>
                          <a:ea typeface="Times New Roman"/>
                          <a:cs typeface="Times New Roman"/>
                        </a:rPr>
                        <a:t>/N</a:t>
                      </a:r>
                      <a:r>
                        <a:rPr lang="en-US" sz="2000" baseline="-25000">
                          <a:latin typeface="Times New Roman"/>
                          <a:ea typeface="Times New Roman"/>
                          <a:cs typeface="Times New Roman"/>
                        </a:rPr>
                        <a:t>v</a:t>
                      </a:r>
                      <a:r>
                        <a:rPr lang="en-US" sz="2000">
                          <a:latin typeface="Times New Roman"/>
                          <a:ea typeface="Times New Roman"/>
                          <a:cs typeface="Times New Roman"/>
                        </a:rPr>
                        <a:t> ≥ 0,5</a:t>
                      </a:r>
                      <a:endParaRPr lang="ru-RU"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dirty="0">
                          <a:latin typeface="Times New Roman"/>
                          <a:ea typeface="Times New Roman"/>
                          <a:cs typeface="Times New Roman"/>
                        </a:rPr>
                        <a:t>0,5 ≥ N</a:t>
                      </a:r>
                      <a:r>
                        <a:rPr lang="en-US" sz="2000" baseline="-25000" dirty="0">
                          <a:latin typeface="Times New Roman"/>
                          <a:ea typeface="Times New Roman"/>
                          <a:cs typeface="Times New Roman"/>
                        </a:rPr>
                        <a:t>s</a:t>
                      </a:r>
                      <a:r>
                        <a:rPr lang="en-US" sz="2000" dirty="0">
                          <a:latin typeface="Times New Roman"/>
                          <a:ea typeface="Times New Roman"/>
                          <a:cs typeface="Times New Roman"/>
                        </a:rPr>
                        <a:t>/</a:t>
                      </a:r>
                      <a:r>
                        <a:rPr lang="en-US" sz="2000" dirty="0" err="1">
                          <a:latin typeface="Times New Roman"/>
                          <a:ea typeface="Times New Roman"/>
                          <a:cs typeface="Times New Roman"/>
                        </a:rPr>
                        <a:t>N</a:t>
                      </a:r>
                      <a:r>
                        <a:rPr lang="en-US" sz="2000" baseline="-25000" dirty="0" err="1">
                          <a:latin typeface="Times New Roman"/>
                          <a:ea typeface="Times New Roman"/>
                          <a:cs typeface="Times New Roman"/>
                        </a:rPr>
                        <a:t>v</a:t>
                      </a:r>
                      <a:endParaRPr lang="ru-RU"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8434" name="Rectangle 2"/>
          <p:cNvSpPr>
            <a:spLocks noChangeArrowheads="1"/>
          </p:cNvSpPr>
          <p:nvPr/>
        </p:nvSpPr>
        <p:spPr bwMode="auto">
          <a:xfrm>
            <a:off x="1214414" y="428604"/>
            <a:ext cx="1519006"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err="1" smtClean="0">
                <a:ln>
                  <a:noFill/>
                </a:ln>
                <a:solidFill>
                  <a:schemeClr val="tx1"/>
                </a:solidFill>
                <a:effectLst/>
                <a:latin typeface="Arial" pitchFamily="34" charset="0"/>
                <a:ea typeface="Times New Roman" pitchFamily="18" charset="0"/>
              </a:rPr>
              <a:t>Н.Такео</a:t>
            </a:r>
            <a:endParaRPr kumimoji="0" lang="ru-RU" b="0" i="0" u="none" strike="noStrike" cap="none" normalizeH="0" baseline="0" dirty="0" smtClean="0">
              <a:ln>
                <a:noFill/>
              </a:ln>
              <a:solidFill>
                <a:schemeClr val="tx1"/>
              </a:solidFill>
              <a:effectLst/>
              <a:latin typeface="Arial" pitchFamily="34" charset="0"/>
            </a:endParaRPr>
          </a:p>
        </p:txBody>
      </p:sp>
      <p:sp>
        <p:nvSpPr>
          <p:cNvPr id="9" name="Rectangle 1"/>
          <p:cNvSpPr>
            <a:spLocks noChangeArrowheads="1"/>
          </p:cNvSpPr>
          <p:nvPr/>
        </p:nvSpPr>
        <p:spPr bwMode="auto">
          <a:xfrm>
            <a:off x="571472" y="2962960"/>
            <a:ext cx="3774623"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l"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1"/>
                </a:solidFill>
                <a:effectLst/>
                <a:latin typeface="Arial" pitchFamily="34" charset="0"/>
                <a:ea typeface="Times New Roman" pitchFamily="18" charset="0"/>
              </a:rPr>
              <a:t>Г.Б. Сергеев, В.Е. </a:t>
            </a:r>
            <a:r>
              <a:rPr kumimoji="0" lang="ru-RU" b="1" i="0" u="none" strike="noStrike" cap="none" normalizeH="0" baseline="0" dirty="0" err="1" smtClean="0">
                <a:ln>
                  <a:noFill/>
                </a:ln>
                <a:solidFill>
                  <a:schemeClr val="tx1"/>
                </a:solidFill>
                <a:effectLst/>
                <a:latin typeface="Arial" pitchFamily="34" charset="0"/>
                <a:ea typeface="Times New Roman" pitchFamily="18" charset="0"/>
              </a:rPr>
              <a:t>Боченков</a:t>
            </a:r>
            <a:endParaRPr kumimoji="0" lang="ru-RU" b="0" i="0" u="none" strike="noStrike" cap="none" normalizeH="0" baseline="0" dirty="0" smtClean="0">
              <a:ln>
                <a:noFill/>
              </a:ln>
              <a:solidFill>
                <a:schemeClr val="tx1"/>
              </a:solidFill>
              <a:effectLst/>
              <a:latin typeface="Arial" pitchFamily="34" charset="0"/>
            </a:endParaRPr>
          </a:p>
          <a:p>
            <a:pPr marL="0" marR="0" lvl="0" indent="450850" algn="l" defTabSz="914400" rtl="0" eaLnBrk="0" fontAlgn="base" latinLnBrk="0" hangingPunct="0">
              <a:lnSpc>
                <a:spcPct val="100000"/>
              </a:lnSpc>
              <a:spcBef>
                <a:spcPct val="0"/>
              </a:spcBef>
              <a:spcAft>
                <a:spcPct val="0"/>
              </a:spcAft>
              <a:buClrTx/>
              <a:buSzTx/>
              <a:buFontTx/>
              <a:buNone/>
              <a:tabLst/>
            </a:pPr>
            <a:endParaRPr kumimoji="0" lang="ru-RU" b="0" i="0" u="none" strike="noStrike" cap="none" normalizeH="0" baseline="0" dirty="0" smtClean="0">
              <a:ln>
                <a:noFill/>
              </a:ln>
              <a:solidFill>
                <a:schemeClr val="tx1"/>
              </a:solidFill>
              <a:effectLst/>
              <a:latin typeface="Arial" pitchFamily="34" charset="0"/>
            </a:endParaRPr>
          </a:p>
        </p:txBody>
      </p:sp>
      <p:graphicFrame>
        <p:nvGraphicFramePr>
          <p:cNvPr id="10" name="Таблица 9"/>
          <p:cNvGraphicFramePr>
            <a:graphicFrameLocks noGrp="1"/>
          </p:cNvGraphicFramePr>
          <p:nvPr/>
        </p:nvGraphicFramePr>
        <p:xfrm>
          <a:off x="857224" y="3643314"/>
          <a:ext cx="7786744" cy="1857387"/>
        </p:xfrm>
        <a:graphic>
          <a:graphicData uri="http://schemas.openxmlformats.org/drawingml/2006/table">
            <a:tbl>
              <a:tblPr/>
              <a:tblGrid>
                <a:gridCol w="1843328"/>
                <a:gridCol w="849641"/>
                <a:gridCol w="849641"/>
                <a:gridCol w="849641"/>
                <a:gridCol w="849641"/>
                <a:gridCol w="849641"/>
                <a:gridCol w="1695211"/>
              </a:tblGrid>
              <a:tr h="310949">
                <a:tc rowSpan="2">
                  <a:txBody>
                    <a:bodyPr/>
                    <a:lstStyle/>
                    <a:p>
                      <a:pPr algn="ctr">
                        <a:spcAft>
                          <a:spcPts val="0"/>
                        </a:spcAft>
                      </a:pPr>
                      <a:r>
                        <a:rPr lang="kk-KZ" sz="1800" dirty="0">
                          <a:latin typeface="Times New Roman"/>
                          <a:ea typeface="Times New Roman"/>
                          <a:cs typeface="Times New Roman"/>
                        </a:rPr>
                        <a:t>Атомдардың химиясы</a:t>
                      </a:r>
                      <a:endParaRPr lang="ru-RU" sz="1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algn="ctr">
                        <a:spcAft>
                          <a:spcPts val="0"/>
                        </a:spcAft>
                      </a:pPr>
                      <a:r>
                        <a:rPr lang="ru-RU" sz="1800">
                          <a:latin typeface="Times New Roman"/>
                          <a:ea typeface="Times New Roman"/>
                          <a:cs typeface="Times New Roman"/>
                        </a:rPr>
                        <a:t>Нанохимия</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rowSpan="2">
                  <a:txBody>
                    <a:bodyPr/>
                    <a:lstStyle/>
                    <a:p>
                      <a:pPr algn="ctr">
                        <a:spcAft>
                          <a:spcPts val="0"/>
                        </a:spcAft>
                      </a:pPr>
                      <a:r>
                        <a:rPr lang="kk-KZ" sz="1800">
                          <a:latin typeface="Times New Roman"/>
                          <a:ea typeface="Times New Roman"/>
                          <a:cs typeface="Times New Roman"/>
                        </a:rPr>
                        <a:t>Қатты дененің химиясы</a:t>
                      </a:r>
                      <a:endParaRPr lang="ru-RU" sz="1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5074">
                <a:tc vMerge="1">
                  <a:txBody>
                    <a:bodyPr/>
                    <a:lstStyle/>
                    <a:p>
                      <a:endParaRPr lang="ru-RU"/>
                    </a:p>
                  </a:txBody>
                  <a:tcPr/>
                </a:tc>
                <a:tc gridSpan="5">
                  <a:txBody>
                    <a:bodyPr/>
                    <a:lstStyle/>
                    <a:p>
                      <a:pPr algn="ctr">
                        <a:spcAft>
                          <a:spcPts val="0"/>
                        </a:spcAft>
                      </a:pPr>
                      <a:r>
                        <a:rPr lang="kk-KZ" sz="1800">
                          <a:latin typeface="Times New Roman"/>
                          <a:ea typeface="Times New Roman"/>
                          <a:cs typeface="Times New Roman"/>
                        </a:rPr>
                        <a:t>Бөлшектердегі атомдардың саны</a:t>
                      </a:r>
                      <a:endParaRPr lang="ru-RU" sz="1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vMerge="1">
                  <a:txBody>
                    <a:bodyPr/>
                    <a:lstStyle/>
                    <a:p>
                      <a:endParaRPr lang="ru-RU"/>
                    </a:p>
                  </a:txBody>
                  <a:tcPr/>
                </a:tc>
              </a:tr>
              <a:tr h="530682">
                <a:tc>
                  <a:txBody>
                    <a:bodyPr/>
                    <a:lstStyle/>
                    <a:p>
                      <a:pPr algn="ctr">
                        <a:spcAft>
                          <a:spcPts val="0"/>
                        </a:spcAft>
                      </a:pPr>
                      <a:r>
                        <a:rPr lang="kk-KZ" sz="1800">
                          <a:latin typeface="Times New Roman"/>
                          <a:ea typeface="Times New Roman"/>
                          <a:cs typeface="Times New Roman"/>
                        </a:rPr>
                        <a:t>Бірлік</a:t>
                      </a:r>
                      <a:r>
                        <a:rPr lang="ru-RU" sz="1800">
                          <a:latin typeface="Times New Roman"/>
                          <a:ea typeface="Times New Roman"/>
                          <a:cs typeface="Times New Roman"/>
                        </a:rPr>
                        <a:t> атом</a:t>
                      </a:r>
                      <a:r>
                        <a:rPr lang="kk-KZ" sz="1800">
                          <a:latin typeface="Times New Roman"/>
                          <a:ea typeface="Times New Roman"/>
                          <a:cs typeface="Times New Roman"/>
                        </a:rPr>
                        <a:t>дар</a:t>
                      </a:r>
                      <a:endParaRPr lang="ru-RU" sz="1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800">
                          <a:latin typeface="Times New Roman"/>
                          <a:ea typeface="Times New Roman"/>
                          <a:cs typeface="Times New Roman"/>
                        </a:rPr>
                        <a:t>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800">
                          <a:latin typeface="Times New Roman"/>
                          <a:ea typeface="Times New Roman"/>
                          <a:cs typeface="Times New Roman"/>
                        </a:rPr>
                        <a:t>10</a:t>
                      </a:r>
                      <a:r>
                        <a:rPr lang="ru-RU" sz="1800" baseline="30000">
                          <a:latin typeface="Times New Roman"/>
                          <a:ea typeface="Times New Roman"/>
                          <a:cs typeface="Times New Roman"/>
                        </a:rPr>
                        <a:t>2</a:t>
                      </a:r>
                      <a:endParaRPr lang="ru-RU" sz="1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800">
                          <a:latin typeface="Times New Roman"/>
                          <a:ea typeface="Times New Roman"/>
                          <a:cs typeface="Times New Roman"/>
                        </a:rPr>
                        <a:t>10</a:t>
                      </a:r>
                      <a:r>
                        <a:rPr lang="ru-RU" sz="1800" baseline="30000">
                          <a:latin typeface="Times New Roman"/>
                          <a:ea typeface="Times New Roman"/>
                          <a:cs typeface="Times New Roman"/>
                        </a:rPr>
                        <a:t>3</a:t>
                      </a:r>
                      <a:endParaRPr lang="ru-RU" sz="1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800">
                          <a:latin typeface="Times New Roman"/>
                          <a:ea typeface="Times New Roman"/>
                          <a:cs typeface="Times New Roman"/>
                        </a:rPr>
                        <a:t>10</a:t>
                      </a:r>
                      <a:r>
                        <a:rPr lang="ru-RU" sz="1800" baseline="30000">
                          <a:latin typeface="Times New Roman"/>
                          <a:ea typeface="Times New Roman"/>
                          <a:cs typeface="Times New Roman"/>
                        </a:rPr>
                        <a:t>4</a:t>
                      </a:r>
                      <a:endParaRPr lang="ru-RU" sz="1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800">
                          <a:latin typeface="Times New Roman"/>
                          <a:ea typeface="Times New Roman"/>
                          <a:cs typeface="Times New Roman"/>
                        </a:rPr>
                        <a:t>10</a:t>
                      </a:r>
                      <a:r>
                        <a:rPr lang="ru-RU" sz="1800" baseline="30000">
                          <a:latin typeface="Times New Roman"/>
                          <a:ea typeface="Times New Roman"/>
                          <a:cs typeface="Times New Roman"/>
                        </a:rPr>
                        <a:t>6</a:t>
                      </a:r>
                      <a:endParaRPr lang="ru-RU" sz="1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kk-KZ" sz="1800">
                          <a:latin typeface="Times New Roman"/>
                          <a:ea typeface="Times New Roman"/>
                          <a:cs typeface="Times New Roman"/>
                        </a:rPr>
                        <a:t>Ұйысқан зат</a:t>
                      </a:r>
                      <a:endParaRPr lang="ru-RU" sz="1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0682">
                <a:tc>
                  <a:txBody>
                    <a:bodyPr/>
                    <a:lstStyle/>
                    <a:p>
                      <a:pPr algn="ctr">
                        <a:spcAft>
                          <a:spcPts val="0"/>
                        </a:spcAft>
                      </a:pPr>
                      <a:r>
                        <a:rPr lang="ru-RU" sz="1800">
                          <a:latin typeface="Times New Roman"/>
                          <a:ea typeface="Times New Roman"/>
                          <a:cs typeface="Times New Roman"/>
                        </a:rPr>
                        <a:t>Диаметр, нм</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ru-RU" sz="1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800">
                          <a:latin typeface="Times New Roman"/>
                          <a:ea typeface="Times New Roman"/>
                          <a:cs typeface="Times New Roman"/>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800">
                          <a:latin typeface="Times New Roman"/>
                          <a:ea typeface="Times New Roman"/>
                          <a:cs typeface="Times New Roman"/>
                        </a:rPr>
                        <a:t>2       3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800">
                          <a:latin typeface="Times New Roman"/>
                          <a:ea typeface="Times New Roman"/>
                          <a:cs typeface="Times New Roman"/>
                        </a:rPr>
                        <a:t>5        7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800">
                          <a:latin typeface="Times New Roman"/>
                          <a:ea typeface="Times New Roman"/>
                          <a:cs typeface="Times New Roman"/>
                        </a:rPr>
                        <a:t>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dirty="0">
                          <a:latin typeface="Times New Roman"/>
                          <a:ea typeface="Times New Roman"/>
                          <a:cs typeface="Times New Roman"/>
                        </a:rPr>
                        <a:t>&gt; 100</a:t>
                      </a:r>
                      <a:endParaRPr lang="ru-RU" sz="1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kk-KZ" dirty="0" smtClean="0"/>
              <a:t>Нанотехнологиялардың </a:t>
            </a:r>
            <a:br>
              <a:rPr lang="kk-KZ" dirty="0" smtClean="0"/>
            </a:br>
            <a:r>
              <a:rPr lang="kk-KZ" dirty="0" smtClean="0"/>
              <a:t>әрі қарай дамуы</a:t>
            </a:r>
            <a:endParaRPr lang="ru-RU" dirty="0"/>
          </a:p>
        </p:txBody>
      </p:sp>
      <p:sp>
        <p:nvSpPr>
          <p:cNvPr id="3" name="Содержимое 2"/>
          <p:cNvSpPr>
            <a:spLocks noGrp="1"/>
          </p:cNvSpPr>
          <p:nvPr>
            <p:ph idx="1"/>
          </p:nvPr>
        </p:nvSpPr>
        <p:spPr/>
        <p:txBody>
          <a:bodyPr>
            <a:normAutofit fontScale="55000" lnSpcReduction="20000"/>
          </a:bodyPr>
          <a:lstStyle/>
          <a:p>
            <a:r>
              <a:rPr lang="kk-KZ" dirty="0" smtClean="0"/>
              <a:t>Қазіргі кезде материалтануға нанотехнологияны енгізудің негізгі проблемасы жаңа материалдарды алу ғана емес, оларды өңдеу әдістері. Мысалы материалдың кристалдық түйірлерінің өлшемін 10 есе кішірейтетін болсақ, оның беріктілік қасиеті 3 есе жоғарлайды, ал ары қарай кішірейтсек шамадан тыс пластикалық қасиетке ие материалмен соқтығысамыз. Нанотехнология жеңіл, жұқа, берік, қоршаған ортаға байланысты өздерінің қасиеттерін өзгертетін «ақылды» материалдар, өте жоғары және төмен температураға шыдамды космоста пайдаланатын материалдар шығаруға мүмкіндік береді. Күмістің иондарына қарағанда олардың нанобелшектері рак, спид вирустарымен 1000 есе белсенді күреседі екен.</a:t>
            </a:r>
            <a:endParaRPr lang="ru-RU" dirty="0" smtClean="0"/>
          </a:p>
          <a:p>
            <a:r>
              <a:rPr lang="kk-KZ" dirty="0" smtClean="0"/>
              <a:t>Сонымен қатар нанотехнология көмегі мен атомдар мен молекулалардан экологиялық таза өнімдерді өсіру арқылы экологиялық және энергетикалық кризис проблемасын шешуге болады.</a:t>
            </a:r>
            <a:endParaRPr lang="ru-RU" dirty="0" smtClean="0"/>
          </a:p>
          <a:p>
            <a:r>
              <a:rPr lang="kk-KZ" dirty="0" smtClean="0"/>
              <a:t>Нанотехнологияның микроэлектроникада қолдануы 1см</a:t>
            </a:r>
            <a:r>
              <a:rPr lang="kk-KZ" baseline="30000" dirty="0" smtClean="0"/>
              <a:t>3</a:t>
            </a:r>
            <a:r>
              <a:rPr lang="kk-KZ" dirty="0" smtClean="0"/>
              <a:t>-ке 10</a:t>
            </a:r>
            <a:r>
              <a:rPr lang="kk-KZ" baseline="30000" dirty="0" smtClean="0"/>
              <a:t>12</a:t>
            </a:r>
            <a:r>
              <a:rPr lang="kk-KZ" dirty="0" smtClean="0"/>
              <a:t> транзистор енгізетін процессордың планарлы түрінен 30 технологиясына көштіреді. Оның көмегімен болашақта компьютер компоненттерінің өлшемдерін әрі қарай азайту жоспарланып отыр.</a:t>
            </a:r>
            <a:endParaRPr lang="ru-RU" dirty="0" smtClean="0"/>
          </a:p>
          <a:p>
            <a:endParaRPr lang="ru-RU"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 </a:t>
            </a:r>
            <a:br>
              <a:rPr lang="ru-RU" dirty="0" smtClean="0"/>
            </a:br>
            <a:r>
              <a:rPr lang="kk-KZ" b="1" dirty="0" smtClean="0"/>
              <a:t>Әдебиет</a:t>
            </a:r>
            <a:endParaRPr lang="ru-RU" dirty="0"/>
          </a:p>
        </p:txBody>
      </p:sp>
      <p:sp>
        <p:nvSpPr>
          <p:cNvPr id="3" name="Содержимое 2"/>
          <p:cNvSpPr>
            <a:spLocks noGrp="1"/>
          </p:cNvSpPr>
          <p:nvPr>
            <p:ph idx="1"/>
          </p:nvPr>
        </p:nvSpPr>
        <p:spPr/>
        <p:txBody>
          <a:bodyPr>
            <a:normAutofit fontScale="77500" lnSpcReduction="20000"/>
          </a:bodyPr>
          <a:lstStyle/>
          <a:p>
            <a:r>
              <a:rPr lang="kk-KZ" dirty="0" smtClean="0"/>
              <a:t>1. </a:t>
            </a:r>
            <a:r>
              <a:rPr lang="kk-KZ" dirty="0" smtClean="0"/>
              <a:t>Есимова О.А</a:t>
            </a:r>
            <a:r>
              <a:rPr lang="kk-KZ" dirty="0" smtClean="0"/>
              <a:t>., </a:t>
            </a:r>
            <a:r>
              <a:rPr lang="kk-KZ" dirty="0" smtClean="0"/>
              <a:t>Керимкулова </a:t>
            </a:r>
            <a:r>
              <a:rPr lang="kk-KZ" smtClean="0"/>
              <a:t>М.Ж., МұсабековҚ.Б. </a:t>
            </a:r>
            <a:r>
              <a:rPr lang="kk-KZ" dirty="0" smtClean="0"/>
              <a:t>Нанобөлшектердің коллоидтық-химиялық қасиеттері // Оқу құралы. - 2-бас. - Алматы: Қазақ университеті, 2018. - 138 б. </a:t>
            </a:r>
            <a:endParaRPr lang="ru-RU" dirty="0" smtClean="0"/>
          </a:p>
          <a:p>
            <a:r>
              <a:rPr lang="ru-RU" dirty="0" smtClean="0"/>
              <a:t>2.</a:t>
            </a:r>
            <a:r>
              <a:rPr lang="kk-KZ" dirty="0" smtClean="0"/>
              <a:t>Шпак </a:t>
            </a:r>
            <a:r>
              <a:rPr lang="kk-KZ" dirty="0" smtClean="0"/>
              <a:t>А.П., Ульберг З.Р. Коллоидно-химические основы нанонауки. К.:Академпериодика, 2005,  466 с. </a:t>
            </a:r>
            <a:endParaRPr lang="ru-RU" dirty="0" smtClean="0"/>
          </a:p>
          <a:p>
            <a:r>
              <a:rPr lang="kk-KZ" b="1" dirty="0" smtClean="0"/>
              <a:t>Интернет-ресурстары:</a:t>
            </a:r>
            <a:endParaRPr lang="ru-RU" dirty="0" smtClean="0"/>
          </a:p>
          <a:p>
            <a:r>
              <a:rPr lang="kk-KZ" dirty="0" smtClean="0"/>
              <a:t>    1.</a:t>
            </a:r>
            <a:r>
              <a:rPr lang="kk-KZ" u="sng" dirty="0" smtClean="0">
                <a:hlinkClick r:id="rId2"/>
              </a:rPr>
              <a:t>www.rusnanonet.ru</a:t>
            </a:r>
            <a:endParaRPr lang="ru-RU" dirty="0" smtClean="0"/>
          </a:p>
          <a:p>
            <a:r>
              <a:rPr lang="kk-KZ" dirty="0" smtClean="0"/>
              <a:t>    2.</a:t>
            </a:r>
            <a:r>
              <a:rPr lang="kk-KZ" u="sng" dirty="0" smtClean="0">
                <a:hlinkClick r:id="rId3"/>
              </a:rPr>
              <a:t>http://nanoplankton.ru</a:t>
            </a:r>
            <a:endParaRPr lang="ru-RU" dirty="0" smtClean="0"/>
          </a:p>
          <a:p>
            <a:r>
              <a:rPr lang="kk-KZ" dirty="0" smtClean="0"/>
              <a:t>    </a:t>
            </a:r>
            <a:r>
              <a:rPr lang="kk-KZ" dirty="0" smtClean="0"/>
              <a:t>3.</a:t>
            </a:r>
            <a:r>
              <a:rPr lang="kk-KZ" u="sng" dirty="0" smtClean="0">
                <a:hlinkClick r:id="rId2"/>
              </a:rPr>
              <a:t>www.rusnanonet.ru</a:t>
            </a:r>
            <a:endParaRPr lang="ru-RU" dirty="0" smtClean="0"/>
          </a:p>
          <a:p>
            <a:r>
              <a:rPr lang="kk-KZ" dirty="0" smtClean="0"/>
              <a:t> </a:t>
            </a:r>
            <a:endParaRPr lang="ru-RU" dirty="0" smtClean="0"/>
          </a:p>
          <a:p>
            <a:endParaRPr lang="ru-RU"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fontScale="90000"/>
          </a:bodyPr>
          <a:lstStyle/>
          <a:p>
            <a:r>
              <a:rPr lang="kk-KZ" dirty="0" smtClean="0"/>
              <a:t>№1 дәріс. «Наноқұрылымдық жүйелер химиясы» пәнінің мақсаты мен міндеттері. </a:t>
            </a:r>
            <a:r>
              <a:rPr lang="kk-KZ" dirty="0" smtClean="0"/>
              <a:t>Нанотехнологиялардың тарихы. </a:t>
            </a:r>
            <a:r>
              <a:rPr lang="ru-RU" dirty="0" smtClean="0"/>
              <a:t/>
            </a:r>
            <a:br>
              <a:rPr lang="ru-RU" dirty="0" smtClean="0"/>
            </a:br>
            <a:r>
              <a:rPr lang="kk-KZ" dirty="0" smtClean="0"/>
              <a:t>Жалпы </a:t>
            </a:r>
            <a:r>
              <a:rPr lang="kk-KZ" dirty="0" smtClean="0"/>
              <a:t>ұғымдар мен анықтамалар. </a:t>
            </a:r>
            <a:endParaRPr lang="ru-RU"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cstate="print"/>
          <a:srcRect/>
          <a:stretch>
            <a:fillRect/>
          </a:stretch>
        </p:blipFill>
        <p:spPr bwMode="auto">
          <a:xfrm>
            <a:off x="467544" y="2204864"/>
            <a:ext cx="8229600" cy="2095670"/>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0"/>
            <a:ext cx="8229600" cy="1143000"/>
          </a:xfrm>
        </p:spPr>
        <p:txBody>
          <a:bodyPr/>
          <a:lstStyle/>
          <a:p>
            <a:r>
              <a:rPr lang="kk-KZ" dirty="0" smtClean="0"/>
              <a:t>Оқиғалар</a:t>
            </a:r>
            <a:endParaRPr lang="ru-RU" dirty="0"/>
          </a:p>
        </p:txBody>
      </p:sp>
      <p:pic>
        <p:nvPicPr>
          <p:cNvPr id="1028" name="Picture 4"/>
          <p:cNvPicPr>
            <a:picLocks noChangeAspect="1" noChangeArrowheads="1"/>
          </p:cNvPicPr>
          <p:nvPr/>
        </p:nvPicPr>
        <p:blipFill>
          <a:blip r:embed="rId2" cstate="print"/>
          <a:srcRect/>
          <a:stretch>
            <a:fillRect/>
          </a:stretch>
        </p:blipFill>
        <p:spPr bwMode="auto">
          <a:xfrm>
            <a:off x="275288" y="882627"/>
            <a:ext cx="8868712" cy="5975373"/>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s://thepresentation.ru/img/tmb/4/371374/eacc3388930f2371dba5190a4d2501ef-800x.jpg"/>
          <p:cNvPicPr>
            <a:picLocks noChangeAspect="1" noChangeArrowheads="1"/>
          </p:cNvPicPr>
          <p:nvPr/>
        </p:nvPicPr>
        <p:blipFill>
          <a:blip r:embed="rId2" cstate="print"/>
          <a:srcRect/>
          <a:stretch>
            <a:fillRect/>
          </a:stretch>
        </p:blipFill>
        <p:spPr bwMode="auto">
          <a:xfrm>
            <a:off x="827584" y="476672"/>
            <a:ext cx="7620000" cy="571500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cstate="print"/>
          <a:srcRect/>
          <a:stretch>
            <a:fillRect/>
          </a:stretch>
        </p:blipFill>
        <p:spPr bwMode="auto">
          <a:xfrm>
            <a:off x="928662" y="398617"/>
            <a:ext cx="7143800" cy="6459383"/>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ChangeArrowheads="1"/>
          </p:cNvSpPr>
          <p:nvPr/>
        </p:nvSpPr>
        <p:spPr bwMode="auto">
          <a:xfrm>
            <a:off x="500034" y="357166"/>
            <a:ext cx="6715140"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err="1" smtClean="0">
                <a:ln>
                  <a:noFill/>
                </a:ln>
                <a:solidFill>
                  <a:schemeClr val="tx1"/>
                </a:solidFill>
                <a:effectLst/>
                <a:latin typeface="Arial" pitchFamily="34" charset="0"/>
                <a:ea typeface="Times New Roman" pitchFamily="18" charset="0"/>
              </a:rPr>
              <a:t>Коллоидты</a:t>
            </a:r>
            <a:r>
              <a:rPr kumimoji="0" lang="en-US" sz="2000" b="0" i="0" u="none" strike="noStrike" cap="none" normalizeH="0" baseline="0" dirty="0" smtClean="0">
                <a:ln>
                  <a:noFill/>
                </a:ln>
                <a:solidFill>
                  <a:schemeClr val="tx1"/>
                </a:solidFill>
                <a:effectLst/>
                <a:latin typeface="Arial" pitchFamily="34" charset="0"/>
                <a:ea typeface="Times New Roman" pitchFamily="18" charset="0"/>
              </a:rPr>
              <a:t> </a:t>
            </a:r>
            <a:r>
              <a:rPr kumimoji="0" lang="ru-RU" sz="2000" b="0" i="0" u="none" strike="noStrike" cap="none" normalizeH="0" baseline="0" dirty="0" err="1" smtClean="0">
                <a:ln>
                  <a:noFill/>
                </a:ln>
                <a:solidFill>
                  <a:schemeClr val="tx1"/>
                </a:solidFill>
                <a:effectLst/>
                <a:latin typeface="Arial" pitchFamily="34" charset="0"/>
                <a:ea typeface="Times New Roman" pitchFamily="18" charset="0"/>
              </a:rPr>
              <a:t>металдар</a:t>
            </a:r>
            <a:r>
              <a:rPr kumimoji="0" lang="en-US" sz="2000" b="0" i="0" u="none" strike="noStrike" cap="none" normalizeH="0" baseline="0" dirty="0" smtClean="0">
                <a:ln>
                  <a:noFill/>
                </a:ln>
                <a:solidFill>
                  <a:schemeClr val="tx1"/>
                </a:solidFill>
                <a:effectLst/>
                <a:latin typeface="Arial" pitchFamily="34" charset="0"/>
                <a:ea typeface="Times New Roman" pitchFamily="18" charset="0"/>
              </a:rPr>
              <a:t> (Au, Pt, Ag</a:t>
            </a:r>
            <a:r>
              <a:rPr kumimoji="0" lang="kk-KZ" sz="2000" b="0" i="0" u="none" strike="noStrike" cap="none" normalizeH="0" baseline="0" dirty="0" smtClean="0">
                <a:ln>
                  <a:noFill/>
                </a:ln>
                <a:solidFill>
                  <a:schemeClr val="tx1"/>
                </a:solidFill>
                <a:effectLst/>
                <a:latin typeface="Arial" pitchFamily="34" charset="0"/>
                <a:ea typeface="Times New Roman" pitchFamily="18" charset="0"/>
              </a:rPr>
              <a:t>)  ......... </a:t>
            </a:r>
            <a:r>
              <a:rPr kumimoji="0" lang="en-US" sz="2000" b="0" i="0" u="none" strike="noStrike" cap="none" normalizeH="0" baseline="0" dirty="0" smtClean="0">
                <a:ln>
                  <a:noFill/>
                </a:ln>
                <a:solidFill>
                  <a:schemeClr val="tx1"/>
                </a:solidFill>
                <a:effectLst/>
                <a:latin typeface="Arial" pitchFamily="34" charset="0"/>
                <a:ea typeface="Times New Roman" pitchFamily="18" charset="0"/>
              </a:rPr>
              <a:t>3 – 50 </a:t>
            </a:r>
            <a:r>
              <a:rPr kumimoji="0" lang="ru-RU" sz="2000" b="0" i="0" u="none" strike="noStrike" cap="none" normalizeH="0" baseline="0" dirty="0" smtClean="0">
                <a:ln>
                  <a:noFill/>
                </a:ln>
                <a:solidFill>
                  <a:schemeClr val="tx1"/>
                </a:solidFill>
                <a:effectLst/>
                <a:latin typeface="Arial" pitchFamily="34" charset="0"/>
                <a:ea typeface="Times New Roman" pitchFamily="18" charset="0"/>
              </a:rPr>
              <a:t>нм</a:t>
            </a:r>
            <a:endParaRPr kumimoji="0" lang="ru-RU" sz="20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kk-KZ" sz="2000" b="0" i="0" u="none" strike="noStrike" cap="none" normalizeH="0" baseline="0" dirty="0" smtClean="0">
                <a:ln>
                  <a:noFill/>
                </a:ln>
                <a:solidFill>
                  <a:schemeClr val="tx1"/>
                </a:solidFill>
                <a:effectLst/>
                <a:latin typeface="Arial" pitchFamily="34" charset="0"/>
                <a:ea typeface="Times New Roman" pitchFamily="18" charset="0"/>
              </a:rPr>
              <a:t>Түтін  </a:t>
            </a:r>
            <a:r>
              <a:rPr kumimoji="0" lang="en-US" sz="2000" b="0" i="0" u="none" strike="noStrike" cap="none" normalizeH="0" baseline="0" dirty="0" smtClean="0">
                <a:ln>
                  <a:noFill/>
                </a:ln>
                <a:solidFill>
                  <a:schemeClr val="tx1"/>
                </a:solidFill>
                <a:effectLst/>
                <a:latin typeface="Arial" pitchFamily="34" charset="0"/>
                <a:ea typeface="Times New Roman" pitchFamily="18" charset="0"/>
              </a:rPr>
              <a:t>      ……………………………… 30 – 40 </a:t>
            </a:r>
            <a:r>
              <a:rPr kumimoji="0" lang="ru-RU" sz="2000" b="0" i="0" u="none" strike="noStrike" cap="none" normalizeH="0" baseline="0" dirty="0" smtClean="0">
                <a:ln>
                  <a:noFill/>
                </a:ln>
                <a:solidFill>
                  <a:schemeClr val="tx1"/>
                </a:solidFill>
                <a:effectLst/>
                <a:latin typeface="Arial" pitchFamily="34" charset="0"/>
                <a:ea typeface="Times New Roman" pitchFamily="18" charset="0"/>
              </a:rPr>
              <a:t>нм</a:t>
            </a:r>
            <a:endParaRPr kumimoji="0" lang="ru-RU" sz="20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Arial" pitchFamily="34" charset="0"/>
                <a:ea typeface="Times New Roman" pitchFamily="18" charset="0"/>
              </a:rPr>
              <a:t>Микро</a:t>
            </a:r>
            <a:r>
              <a:rPr kumimoji="0" lang="kk-KZ" sz="2000" b="0" i="0" u="none" strike="noStrike" cap="none" normalizeH="0" baseline="0" dirty="0" smtClean="0">
                <a:ln>
                  <a:noFill/>
                </a:ln>
                <a:solidFill>
                  <a:schemeClr val="tx1"/>
                </a:solidFill>
                <a:effectLst/>
                <a:latin typeface="Arial" pitchFamily="34" charset="0"/>
                <a:ea typeface="Times New Roman" pitchFamily="18" charset="0"/>
              </a:rPr>
              <a:t>эмульсиялардағы тамшылар.......</a:t>
            </a:r>
            <a:r>
              <a:rPr kumimoji="0" lang="en-US" sz="2000" b="0" i="0" u="none" strike="noStrike" cap="none" normalizeH="0" baseline="0" dirty="0" smtClean="0">
                <a:ln>
                  <a:noFill/>
                </a:ln>
                <a:solidFill>
                  <a:schemeClr val="tx1"/>
                </a:solidFill>
                <a:effectLst/>
                <a:latin typeface="Arial" pitchFamily="34" charset="0"/>
                <a:ea typeface="Times New Roman" pitchFamily="18" charset="0"/>
              </a:rPr>
              <a:t> 5 – 20 </a:t>
            </a:r>
            <a:r>
              <a:rPr kumimoji="0" lang="ru-RU" sz="2000" b="0" i="0" u="none" strike="noStrike" cap="none" normalizeH="0" baseline="0" dirty="0" smtClean="0">
                <a:ln>
                  <a:noFill/>
                </a:ln>
                <a:solidFill>
                  <a:schemeClr val="tx1"/>
                </a:solidFill>
                <a:effectLst/>
                <a:latin typeface="Arial" pitchFamily="34" charset="0"/>
                <a:ea typeface="Times New Roman" pitchFamily="18" charset="0"/>
              </a:rPr>
              <a:t>нм</a:t>
            </a:r>
            <a:endParaRPr kumimoji="0" lang="ru-RU" sz="20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err="1" smtClean="0">
                <a:ln>
                  <a:noFill/>
                </a:ln>
                <a:solidFill>
                  <a:schemeClr val="tx1"/>
                </a:solidFill>
                <a:effectLst/>
                <a:latin typeface="Arial" pitchFamily="34" charset="0"/>
                <a:ea typeface="Times New Roman" pitchFamily="18" charset="0"/>
              </a:rPr>
              <a:t>Эритроцидтер</a:t>
            </a:r>
            <a:r>
              <a:rPr kumimoji="0" lang="ru-RU" sz="2000" b="0" i="0" u="none" strike="noStrike" cap="none" normalizeH="0" baseline="0" dirty="0" smtClean="0">
                <a:ln>
                  <a:noFill/>
                </a:ln>
                <a:solidFill>
                  <a:schemeClr val="tx1"/>
                </a:solidFill>
                <a:effectLst/>
                <a:latin typeface="Arial" pitchFamily="34" charset="0"/>
                <a:ea typeface="Times New Roman" pitchFamily="18" charset="0"/>
              </a:rPr>
              <a:t>  ………………………….(5 – 10)∙10</a:t>
            </a:r>
            <a:r>
              <a:rPr kumimoji="0" lang="ru-RU" sz="2000" b="0" i="0" u="none" strike="noStrike" cap="none" normalizeH="0" baseline="30000" dirty="0" smtClean="0">
                <a:ln>
                  <a:noFill/>
                </a:ln>
                <a:solidFill>
                  <a:schemeClr val="tx1"/>
                </a:solidFill>
                <a:effectLst/>
                <a:latin typeface="Arial" pitchFamily="34" charset="0"/>
                <a:ea typeface="Times New Roman" pitchFamily="18" charset="0"/>
              </a:rPr>
              <a:t>3</a:t>
            </a:r>
            <a:r>
              <a:rPr kumimoji="0" lang="ru-RU" sz="2000" b="0" i="0" u="none" strike="noStrike" cap="none" normalizeH="0" baseline="0" dirty="0" smtClean="0">
                <a:ln>
                  <a:noFill/>
                </a:ln>
                <a:solidFill>
                  <a:schemeClr val="tx1"/>
                </a:solidFill>
                <a:effectLst/>
                <a:latin typeface="Arial" pitchFamily="34" charset="0"/>
                <a:ea typeface="Times New Roman" pitchFamily="18" charset="0"/>
              </a:rPr>
              <a:t> нм</a:t>
            </a:r>
            <a:endParaRPr kumimoji="0" lang="ru-RU" sz="2000" b="0" i="0" u="none" strike="noStrike" cap="none" normalizeH="0" baseline="0" dirty="0" smtClean="0">
              <a:ln>
                <a:noFill/>
              </a:ln>
              <a:solidFill>
                <a:schemeClr val="tx1"/>
              </a:solidFill>
              <a:effectLst/>
              <a:latin typeface="Arial" pitchFamily="34" charset="0"/>
            </a:endParaRPr>
          </a:p>
        </p:txBody>
      </p:sp>
      <p:pic>
        <p:nvPicPr>
          <p:cNvPr id="3074" name="Picture 2"/>
          <p:cNvPicPr>
            <a:picLocks noChangeAspect="1" noChangeArrowheads="1"/>
          </p:cNvPicPr>
          <p:nvPr/>
        </p:nvPicPr>
        <p:blipFill>
          <a:blip r:embed="rId2" cstate="print"/>
          <a:srcRect/>
          <a:stretch>
            <a:fillRect/>
          </a:stretch>
        </p:blipFill>
        <p:spPr bwMode="auto">
          <a:xfrm>
            <a:off x="714347" y="2071678"/>
            <a:ext cx="7958945" cy="3857652"/>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642910" y="2071678"/>
            <a:ext cx="8000035" cy="3714776"/>
          </a:xfrm>
          <a:prstGeom prst="rect">
            <a:avLst/>
          </a:prstGeom>
          <a:noFill/>
          <a:ln w="9525">
            <a:noFill/>
            <a:miter lim="800000"/>
            <a:headEnd/>
            <a:tailEnd/>
          </a:ln>
        </p:spPr>
      </p:pic>
      <p:sp>
        <p:nvSpPr>
          <p:cNvPr id="5" name="Прямоугольник 4"/>
          <p:cNvSpPr/>
          <p:nvPr/>
        </p:nvSpPr>
        <p:spPr>
          <a:xfrm>
            <a:off x="1428728" y="1071546"/>
            <a:ext cx="6643734" cy="830997"/>
          </a:xfrm>
          <a:prstGeom prst="rect">
            <a:avLst/>
          </a:prstGeom>
        </p:spPr>
        <p:txBody>
          <a:bodyPr wrap="square">
            <a:spAutoFit/>
          </a:bodyPr>
          <a:lstStyle/>
          <a:p>
            <a:r>
              <a:rPr lang="kk-KZ" sz="2400" dirty="0">
                <a:latin typeface="Times New Roman" pitchFamily="18" charset="0"/>
                <a:cs typeface="Times New Roman" pitchFamily="18" charset="0"/>
              </a:rPr>
              <a:t>Бөлшектердің саны артқан сайын беттік ауданы өседі</a:t>
            </a:r>
            <a:r>
              <a:rPr lang="ru-RU" sz="2400" dirty="0">
                <a:latin typeface="Times New Roman" pitchFamily="18" charset="0"/>
                <a:cs typeface="Times New Roman" pitchFamily="18" charset="0"/>
              </a:rPr>
              <a:t>     </a:t>
            </a:r>
            <a:r>
              <a:rPr lang="kk-KZ" sz="2400" dirty="0">
                <a:latin typeface="Times New Roman" pitchFamily="18" charset="0"/>
                <a:cs typeface="Times New Roman" pitchFamily="18" charset="0"/>
              </a:rPr>
              <a:t>(</a:t>
            </a:r>
            <a:r>
              <a:rPr lang="en-US" sz="2400" dirty="0">
                <a:latin typeface="Times New Roman" pitchFamily="18" charset="0"/>
                <a:cs typeface="Times New Roman" pitchFamily="18" charset="0"/>
              </a:rPr>
              <a:t>S</a:t>
            </a:r>
            <a:r>
              <a:rPr lang="ru-RU" sz="2400" dirty="0">
                <a:latin typeface="Times New Roman" pitchFamily="18" charset="0"/>
                <a:cs typeface="Times New Roman" pitchFamily="18" charset="0"/>
              </a:rPr>
              <a:t>м = </a:t>
            </a:r>
            <a:r>
              <a:rPr lang="en-US" sz="2400" dirty="0">
                <a:latin typeface="Times New Roman" pitchFamily="18" charset="0"/>
                <a:cs typeface="Times New Roman" pitchFamily="18" charset="0"/>
              </a:rPr>
              <a:t>S</a:t>
            </a:r>
            <a:r>
              <a:rPr lang="ru-RU" sz="2400" dirty="0">
                <a:latin typeface="Times New Roman" pitchFamily="18" charset="0"/>
                <a:cs typeface="Times New Roman" pitchFamily="18" charset="0"/>
              </a:rPr>
              <a:t>ж /</a:t>
            </a:r>
            <a:r>
              <a:rPr lang="en-US" sz="2400" dirty="0">
                <a:latin typeface="Times New Roman" pitchFamily="18" charset="0"/>
                <a:cs typeface="Times New Roman" pitchFamily="18" charset="0"/>
              </a:rPr>
              <a:t>m</a:t>
            </a:r>
            <a:r>
              <a:rPr lang="ru-RU" sz="2400" dirty="0">
                <a:latin typeface="Times New Roman" pitchFamily="18" charset="0"/>
                <a:cs typeface="Times New Roman" pitchFamily="18" charset="0"/>
              </a:rPr>
              <a:t>)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srcRect/>
          <a:stretch>
            <a:fillRect/>
          </a:stretch>
        </p:blipFill>
        <p:spPr bwMode="auto">
          <a:xfrm>
            <a:off x="642910" y="642918"/>
            <a:ext cx="8072494" cy="5786478"/>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194</TotalTime>
  <Words>482</Words>
  <Application>Microsoft Office PowerPoint</Application>
  <PresentationFormat>Экран (4:3)</PresentationFormat>
  <Paragraphs>79</Paragraphs>
  <Slides>14</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Тема Office</vt:lpstr>
      <vt:lpstr>Слайд 1</vt:lpstr>
      <vt:lpstr>№1 дәріс. «Наноқұрылымдық жүйелер химиясы» пәнінің мақсаты мен міндеттері. Нанотехнологиялардың тарихы.  Жалпы ұғымдар мен анықтамалар. </vt:lpstr>
      <vt:lpstr>Слайд 3</vt:lpstr>
      <vt:lpstr>Оқиғалар</vt:lpstr>
      <vt:lpstr>Слайд 5</vt:lpstr>
      <vt:lpstr>Слайд 6</vt:lpstr>
      <vt:lpstr>Слайд 7</vt:lpstr>
      <vt:lpstr>Слайд 8</vt:lpstr>
      <vt:lpstr>Слайд 9</vt:lpstr>
      <vt:lpstr>Слайд 10</vt:lpstr>
      <vt:lpstr>Слайд 11</vt:lpstr>
      <vt:lpstr>Слайд 12</vt:lpstr>
      <vt:lpstr>Нанотехнологиялардың  әрі қарай дамуы</vt:lpstr>
      <vt:lpstr>  Әдебиет</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Aijan</dc:creator>
  <cp:lastModifiedBy>Admin</cp:lastModifiedBy>
  <cp:revision>19</cp:revision>
  <dcterms:created xsi:type="dcterms:W3CDTF">2012-01-29T12:01:20Z</dcterms:created>
  <dcterms:modified xsi:type="dcterms:W3CDTF">2022-11-05T19:11:16Z</dcterms:modified>
</cp:coreProperties>
</file>